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notesMasterIdLst>
    <p:notesMasterId r:id="rId17"/>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Point_MASTER">
    <p:bg>
      <p:bgPr>
        <a:solidFill>
          <a:srgbClr val="FFFFFF"/>
        </a:solidFill>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Slide-1-image-1.pn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jpeg"/><Relationship Id="rId2" Type="http://schemas.openxmlformats.org/officeDocument/2006/relationships/image" Target="../media/image-11-2.png"/><Relationship Id="rId3" Type="http://schemas.openxmlformats.org/officeDocument/2006/relationships/slideLayout" Target="../slideLayouts/slideLayout1.xm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slideLayout" Target="../slideLayouts/slideLayout1.xm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Slide-15-image-1.png"/><Relationship Id="rId2" Type="http://schemas.openxmlformats.org/officeDocument/2006/relationships/image" Target="../media/image-15-2.png"/><Relationship Id="rId3" Type="http://schemas.openxmlformats.org/officeDocument/2006/relationships/slideLayout" Target="../slideLayouts/slideLayout1.xml"/><Relationship Id="rId4"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slideLayout" Target="../slideLayouts/slideLayout1.xml"/><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slideLayout" Target="../slideLayouts/slideLayout1.xml"/><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jpeg"/><Relationship Id="rId2" Type="http://schemas.openxmlformats.org/officeDocument/2006/relationships/image" Target="../media/image-7-2.png"/><Relationship Id="rId3" Type="http://schemas.openxmlformats.org/officeDocument/2006/relationships/slideLayout" Target="../slideLayouts/slideLayout1.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Slide-9-image-1.png"/><Relationship Id="rId2" Type="http://schemas.openxmlformats.org/officeDocument/2006/relationships/image" Target="../media/image-9-2.png"/><Relationship Id="rId3" Type="http://schemas.openxmlformats.org/officeDocument/2006/relationships/slideLayout" Target="../slideLayouts/slideLayout1.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9144000" cy="5148072"/>
          </a:xfrm>
          <a:prstGeom prst="rect">
            <a:avLst/>
          </a:prstGeom>
        </p:spPr>
      </p:pic>
      <p:sp>
        <p:nvSpPr>
          <p:cNvPr id="3" name="Text 0"/>
          <p:cNvSpPr txBox="1"/>
          <p:nvPr/>
        </p:nvSpPr>
        <p:spPr>
          <a:xfrm>
            <a:off x="228600" y="204188"/>
            <a:ext cx="3657600" cy="526703"/>
          </a:xfrm>
          <a:prstGeom prst="rect">
            <a:avLst/>
          </a:prstGeom>
          <a:noFill/>
          <a:ln/>
        </p:spPr>
        <p:txBody>
          <a:bodyPr wrap="square" lIns="95250" tIns="95250" rIns="95250" bIns="95250" rtlCol="0" anchor="t">
            <a:spAutoFit/>
          </a:bodyPr>
          <a:lstStyle/>
          <a:p>
            <a:pPr indent="0" marL="0">
              <a:lnSpc>
                <a:spcPct val="92000"/>
              </a:lnSpc>
              <a:spcBef>
                <a:spcPts val="375"/>
              </a:spcBef>
              <a:buNone/>
            </a:pPr>
            <a:r>
              <a:rPr lang="en-US" sz="2250" dirty="0">
                <a:solidFill>
                  <a:srgbClr val="202020"/>
                </a:solidFill>
                <a:latin typeface="Arial" pitchFamily="34" charset="0"/>
                <a:ea typeface="Arial" pitchFamily="34" charset="-122"/>
                <a:cs typeface="Arial" pitchFamily="34" charset="-120"/>
              </a:rPr>
              <a:t>Город Москва</a:t>
            </a:r>
            <a:endParaRPr lang="en-US" sz="1500" dirty="0"/>
          </a:p>
        </p:txBody>
      </p:sp>
      <p:sp>
        <p:nvSpPr>
          <p:cNvPr id="4" name="Text 1"/>
          <p:cNvSpPr txBox="1"/>
          <p:nvPr/>
        </p:nvSpPr>
        <p:spPr>
          <a:xfrm>
            <a:off x="228600" y="795141"/>
            <a:ext cx="3657600" cy="3448050"/>
          </a:xfrm>
          <a:prstGeom prst="rect">
            <a:avLst/>
          </a:prstGeom>
          <a:noFill/>
          <a:ln/>
        </p:spPr>
        <p:txBody>
          <a:bodyPr wrap="square" lIns="95250" tIns="95250" rIns="95250" bIns="95250" rtlCol="0" anchor="t">
            <a:spAutoFit/>
          </a:bodyPr>
          <a:lstStyle/>
          <a:p>
            <a:pPr indent="0" marL="0">
              <a:lnSpc>
                <a:spcPct val="92000"/>
              </a:lnSpc>
              <a:spcBef>
                <a:spcPts val="375"/>
              </a:spcBef>
              <a:buNone/>
            </a:pPr>
            <a:r>
              <a:rPr lang="en-US" sz="1200" dirty="0">
                <a:solidFill>
                  <a:srgbClr val="202020"/>
                </a:solidFill>
                <a:latin typeface="Arial" pitchFamily="34" charset="0"/>
                <a:ea typeface="Arial" pitchFamily="34" charset="-122"/>
                <a:cs typeface="Arial" pitchFamily="34" charset="-120"/>
              </a:rPr>
              <a:t>Москва — столица России, один из крупнейших мегаполисов мира, объединяющий богатую историю, современные технологии и уникальную культуру. </a:t>
            </a:r>
            <a:endParaRPr lang="en-US" sz="1500" dirty="0"/>
          </a:p>
          <a:p>
            <a:pPr indent="0" marL="0">
              <a:lnSpc>
                <a:spcPct val="92000"/>
              </a:lnSpc>
              <a:spcBef>
                <a:spcPts val="375"/>
              </a:spcBef>
              <a:buNone/>
            </a:pPr>
            <a:endParaRPr lang="en-US" sz="1500" dirty="0"/>
          </a:p>
          <a:p>
            <a:pPr indent="0" marL="0">
              <a:lnSpc>
                <a:spcPct val="92000"/>
              </a:lnSpc>
              <a:spcBef>
                <a:spcPts val="375"/>
              </a:spcBef>
              <a:buNone/>
            </a:pPr>
            <a:r>
              <a:rPr lang="en-US" sz="1200" dirty="0">
                <a:solidFill>
                  <a:srgbClr val="202020"/>
                </a:solidFill>
                <a:latin typeface="Arial" pitchFamily="34" charset="0"/>
                <a:ea typeface="Arial" pitchFamily="34" charset="-122"/>
                <a:cs typeface="Arial" pitchFamily="34" charset="-120"/>
              </a:rPr>
              <a:t>В данной презентации мы рассмотрим географическое положение города, его исторические достопримечательности, а также роль Москвы как политического, экономического и культурного центра страны.</a:t>
            </a:r>
            <a:endParaRPr lang="en-US" sz="1500" dirty="0"/>
          </a:p>
          <a:p>
            <a:pPr indent="0" marL="0">
              <a:lnSpc>
                <a:spcPct val="92000"/>
              </a:lnSpc>
              <a:spcBef>
                <a:spcPts val="375"/>
              </a:spcBef>
              <a:buNone/>
            </a:pPr>
            <a:endParaRPr lang="en-US" sz="1500" dirty="0"/>
          </a:p>
          <a:p>
            <a:pPr indent="0" marL="0">
              <a:lnSpc>
                <a:spcPct val="92000"/>
              </a:lnSpc>
              <a:spcBef>
                <a:spcPts val="375"/>
              </a:spcBef>
              <a:buNone/>
            </a:pPr>
            <a:r>
              <a:rPr lang="en-US" sz="1200" dirty="0">
                <a:solidFill>
                  <a:srgbClr val="202020"/>
                </a:solidFill>
                <a:latin typeface="Arial" pitchFamily="34" charset="0"/>
                <a:ea typeface="Arial" pitchFamily="34" charset="-122"/>
                <a:cs typeface="Arial" pitchFamily="34" charset="-120"/>
              </a:rPr>
              <a:t> Особое внимание будет уделено современным достижениям города, его инфраструктуре и планам развития на будущее</a:t>
            </a:r>
            <a:endParaRPr lang="en-US" sz="15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flipH="1">
            <a:off x="0" y="0"/>
            <a:ext cx="9144000" cy="5148072"/>
          </a:xfrm>
          <a:prstGeom prst="rect">
            <a:avLst/>
          </a:prstGeom>
        </p:spPr>
      </p:pic>
      <p:sp>
        <p:nvSpPr>
          <p:cNvPr id="3" name="Text 0"/>
          <p:cNvSpPr txBox="1"/>
          <p:nvPr/>
        </p:nvSpPr>
        <p:spPr>
          <a:xfrm>
            <a:off x="1070459" y="1116982"/>
            <a:ext cx="3357457" cy="862905"/>
          </a:xfrm>
          <a:prstGeom prst="rect">
            <a:avLst/>
          </a:prstGeom>
          <a:noFill/>
          <a:ln/>
        </p:spPr>
        <p:txBody>
          <a:bodyPr wrap="square" lIns="95250" tIns="95250" rIns="95250" bIns="95250" rtlCol="0" anchor="t">
            <a:spAutoFit/>
          </a:bodyPr>
          <a:lstStyle/>
          <a:p>
            <a:pPr algn="ctr" indent="0" marL="0">
              <a:lnSpc>
                <a:spcPct val="92000"/>
              </a:lnSpc>
              <a:spcBef>
                <a:spcPts val="375"/>
              </a:spcBef>
              <a:buNone/>
            </a:pPr>
            <a:r>
              <a:rPr lang="en-US" sz="2250" dirty="0">
                <a:solidFill>
                  <a:srgbClr val="202020"/>
                </a:solidFill>
                <a:latin typeface="Arial" pitchFamily="34" charset="0"/>
                <a:ea typeface="Arial" pitchFamily="34" charset="-122"/>
                <a:cs typeface="Arial" pitchFamily="34" charset="-120"/>
              </a:rPr>
              <a:t>Транспортная система Москвы</a:t>
            </a:r>
            <a:endParaRPr lang="en-US" sz="1500" dirty="0"/>
          </a:p>
        </p:txBody>
      </p:sp>
      <p:sp>
        <p:nvSpPr>
          <p:cNvPr id="4" name="Text 1"/>
          <p:cNvSpPr txBox="1"/>
          <p:nvPr/>
        </p:nvSpPr>
        <p:spPr>
          <a:xfrm>
            <a:off x="386156" y="1979888"/>
            <a:ext cx="6400800" cy="2769840"/>
          </a:xfrm>
          <a:prstGeom prst="rect">
            <a:avLst/>
          </a:prstGeom>
          <a:noFill/>
          <a:ln/>
        </p:spPr>
        <p:txBody>
          <a:bodyPr wrap="square" lIns="95250" tIns="95250" rIns="95250" bIns="95250" rtlCol="0" anchor="t">
            <a:spAutoFit/>
          </a:bodyPr>
          <a:lstStyle/>
          <a:p>
            <a:pPr indent="0" marL="0">
              <a:lnSpc>
                <a:spcPct val="92000"/>
              </a:lnSpc>
              <a:spcBef>
                <a:spcPts val="375"/>
              </a:spcBef>
              <a:buNone/>
            </a:pPr>
            <a:r>
              <a:rPr lang="en-US" sz="1200" dirty="0">
                <a:solidFill>
                  <a:srgbClr val="202020"/>
                </a:solidFill>
                <a:latin typeface="Arial" pitchFamily="34" charset="0"/>
                <a:ea typeface="Arial" pitchFamily="34" charset="-122"/>
                <a:cs typeface="Arial" pitchFamily="34" charset="-120"/>
              </a:rPr>
              <a:t>Транспортная система Москвы считается одной из самых развитых в мире, объединяя метро, наземный общественный транспорт, железнодорожные вокзалы и аэропорты.</a:t>
            </a:r>
            <a:endParaRPr lang="en-US" sz="1500" dirty="0"/>
          </a:p>
          <a:p>
            <a:pPr indent="0" marL="0">
              <a:lnSpc>
                <a:spcPct val="92000"/>
              </a:lnSpc>
              <a:spcBef>
                <a:spcPts val="375"/>
              </a:spcBef>
              <a:buNone/>
            </a:pPr>
            <a:endParaRPr lang="en-US" sz="1500" dirty="0"/>
          </a:p>
          <a:p>
            <a:pPr marL="190500" indent="-190500">
              <a:lnSpc>
                <a:spcPct val="92000"/>
              </a:lnSpc>
              <a:spcBef>
                <a:spcPts val="10"/>
              </a:spcBef>
              <a:buSzPct val="100000"/>
              <a:buChar char="•"/>
            </a:pPr>
            <a:r>
              <a:rPr lang="en-US" sz="1200" dirty="0">
                <a:solidFill>
                  <a:srgbClr val="202020"/>
                </a:solidFill>
                <a:latin typeface="Arial" pitchFamily="34" charset="0"/>
                <a:ea typeface="Arial" pitchFamily="34" charset="-122"/>
                <a:cs typeface="Arial" pitchFamily="34" charset="-120"/>
              </a:rPr>
              <a:t>Московское метро, открытый в 1935 году, является не только основным средством передвижения, но и архитектурным шедевром, украшенным мозаиками, скульптурами и люстрами. </a:t>
            </a:r>
            <a:endParaRPr lang="en-US" sz="1500" dirty="0"/>
          </a:p>
          <a:p>
            <a:pPr indent="0" marL="0">
              <a:lnSpc>
                <a:spcPct val="92000"/>
              </a:lnSpc>
              <a:spcBef>
                <a:spcPts val="375"/>
              </a:spcBef>
              <a:buNone/>
            </a:pPr>
            <a:endParaRPr lang="en-US" sz="1500" dirty="0"/>
          </a:p>
          <a:p>
            <a:pPr marL="190500" indent="-190500">
              <a:lnSpc>
                <a:spcPct val="92000"/>
              </a:lnSpc>
              <a:spcBef>
                <a:spcPts val="10"/>
              </a:spcBef>
              <a:buSzPct val="100000"/>
              <a:buChar char="•"/>
            </a:pPr>
            <a:r>
              <a:rPr lang="en-US" sz="1200" dirty="0">
                <a:solidFill>
                  <a:srgbClr val="202020"/>
                </a:solidFill>
                <a:latin typeface="Arial" pitchFamily="34" charset="0"/>
                <a:ea typeface="Arial" pitchFamily="34" charset="-122"/>
                <a:cs typeface="Arial" pitchFamily="34" charset="-120"/>
              </a:rPr>
              <a:t>Автомобильные дороги и кольцевые магистрали обеспечивают связь между районами города, хотя пробки остаются одной из главных проблем мегаполиса. </a:t>
            </a:r>
            <a:endParaRPr lang="en-US" sz="1500" dirty="0"/>
          </a:p>
          <a:p>
            <a:pPr indent="0" marL="0">
              <a:lnSpc>
                <a:spcPct val="92000"/>
              </a:lnSpc>
              <a:spcBef>
                <a:spcPts val="375"/>
              </a:spcBef>
              <a:buNone/>
            </a:pPr>
            <a:endParaRPr lang="en-US" sz="1500" dirty="0"/>
          </a:p>
          <a:p>
            <a:pPr marL="190500" indent="-190500">
              <a:lnSpc>
                <a:spcPct val="92000"/>
              </a:lnSpc>
              <a:spcBef>
                <a:spcPts val="10"/>
              </a:spcBef>
              <a:buSzPct val="100000"/>
              <a:buChar char="•"/>
            </a:pPr>
            <a:r>
              <a:rPr lang="en-US" sz="1200" dirty="0">
                <a:solidFill>
                  <a:srgbClr val="202020"/>
                </a:solidFill>
                <a:latin typeface="Arial" pitchFamily="34" charset="0"/>
                <a:ea typeface="Arial" pitchFamily="34" charset="-122"/>
                <a:cs typeface="Arial" pitchFamily="34" charset="-120"/>
              </a:rPr>
              <a:t>Международные аэропорты Шереметьево, Домодедово и Внуково делают Москву доступной для путешествий по всему миру.</a:t>
            </a:r>
            <a:endParaRPr lang="en-US" sz="15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143500" y="0"/>
            <a:ext cx="4000500" cy="5143500"/>
          </a:xfrm>
          <a:prstGeom prst="rect">
            <a:avLst/>
          </a:prstGeom>
        </p:spPr>
      </p:pic>
      <p:pic>
        <p:nvPicPr>
          <p:cNvPr id="3" name="Image 1" descr="preencoded.png">    </p:cNvPr>
          <p:cNvPicPr>
            <a:picLocks noChangeAspect="1"/>
          </p:cNvPicPr>
          <p:nvPr/>
        </p:nvPicPr>
        <p:blipFill>
          <a:blip r:embed="rId2"/>
          <a:stretch>
            <a:fillRect/>
          </a:stretch>
        </p:blipFill>
        <p:spPr>
          <a:xfrm>
            <a:off x="0" y="0"/>
            <a:ext cx="9144000" cy="5148072"/>
          </a:xfrm>
          <a:prstGeom prst="rect">
            <a:avLst/>
          </a:prstGeom>
        </p:spPr>
      </p:pic>
      <p:sp>
        <p:nvSpPr>
          <p:cNvPr id="4" name="Text 0"/>
          <p:cNvSpPr txBox="1"/>
          <p:nvPr/>
        </p:nvSpPr>
        <p:spPr>
          <a:xfrm>
            <a:off x="228600" y="325139"/>
            <a:ext cx="4572000" cy="526703"/>
          </a:xfrm>
          <a:prstGeom prst="rect">
            <a:avLst/>
          </a:prstGeom>
          <a:noFill/>
          <a:ln/>
        </p:spPr>
        <p:txBody>
          <a:bodyPr wrap="square" lIns="95250" tIns="95250" rIns="95250" bIns="95250" rtlCol="0" anchor="t">
            <a:spAutoFit/>
          </a:bodyPr>
          <a:lstStyle/>
          <a:p>
            <a:pPr algn="l" indent="0" marL="0">
              <a:lnSpc>
                <a:spcPct val="92000"/>
              </a:lnSpc>
              <a:spcBef>
                <a:spcPts val="375"/>
              </a:spcBef>
              <a:buNone/>
            </a:pPr>
            <a:r>
              <a:rPr lang="en-US" sz="2250" dirty="0">
                <a:solidFill>
                  <a:srgbClr val="202020"/>
                </a:solidFill>
                <a:latin typeface="Arial" pitchFamily="34" charset="0"/>
                <a:ea typeface="Arial" pitchFamily="34" charset="-122"/>
                <a:cs typeface="Arial" pitchFamily="34" charset="-120"/>
              </a:rPr>
              <a:t>Образование и наука в Москве </a:t>
            </a:r>
            <a:endParaRPr lang="en-US" sz="1500" dirty="0"/>
          </a:p>
        </p:txBody>
      </p:sp>
      <p:sp>
        <p:nvSpPr>
          <p:cNvPr id="5" name="Text 1"/>
          <p:cNvSpPr txBox="1"/>
          <p:nvPr/>
        </p:nvSpPr>
        <p:spPr>
          <a:xfrm>
            <a:off x="228600" y="973421"/>
            <a:ext cx="4800101" cy="3339405"/>
          </a:xfrm>
          <a:prstGeom prst="rect">
            <a:avLst/>
          </a:prstGeom>
          <a:noFill/>
          <a:ln/>
        </p:spPr>
        <p:txBody>
          <a:bodyPr wrap="square" lIns="95250" tIns="95250" rIns="95250" bIns="95250" rtlCol="0" anchor="t">
            <a:spAutoFit/>
          </a:bodyPr>
          <a:lstStyle/>
          <a:p>
            <a:pPr indent="0" marL="0">
              <a:lnSpc>
                <a:spcPct val="92000"/>
              </a:lnSpc>
              <a:spcBef>
                <a:spcPts val="375"/>
              </a:spcBef>
              <a:buNone/>
            </a:pPr>
            <a:r>
              <a:rPr lang="en-US" sz="1200" dirty="0">
                <a:solidFill>
                  <a:srgbClr val="202020"/>
                </a:solidFill>
                <a:latin typeface="Arial" pitchFamily="34" charset="0"/>
                <a:ea typeface="Arial" pitchFamily="34" charset="-122"/>
                <a:cs typeface="Arial" pitchFamily="34" charset="-120"/>
              </a:rPr>
              <a:t>Москва — это крупнейший образовательный и научный центр России, где сосредоточено более 200 высших учебных заведений и множество исследовательских институтов.</a:t>
            </a:r>
            <a:endParaRPr lang="en-US" sz="1500" dirty="0"/>
          </a:p>
          <a:p>
            <a:pPr indent="0" marL="0">
              <a:lnSpc>
                <a:spcPct val="92000"/>
              </a:lnSpc>
              <a:spcBef>
                <a:spcPts val="375"/>
              </a:spcBef>
              <a:buNone/>
            </a:pPr>
            <a:endParaRPr lang="en-US" sz="1500" dirty="0"/>
          </a:p>
          <a:p>
            <a:pPr marL="190500" indent="-190500">
              <a:lnSpc>
                <a:spcPct val="92000"/>
              </a:lnSpc>
              <a:spcBef>
                <a:spcPts val="10"/>
              </a:spcBef>
              <a:buSzPct val="100000"/>
              <a:buChar char="•"/>
            </a:pPr>
            <a:r>
              <a:rPr lang="en-US" sz="1200" dirty="0">
                <a:solidFill>
                  <a:srgbClr val="202020"/>
                </a:solidFill>
                <a:latin typeface="Arial" pitchFamily="34" charset="0"/>
                <a:ea typeface="Arial" pitchFamily="34" charset="-122"/>
                <a:cs typeface="Arial" pitchFamily="34" charset="-120"/>
              </a:rPr>
              <a:t>Московский государственный университет имени М.В. Ломоносова, основанный в 1755 году, является одним из старейших и престижнейших вузов мира.</a:t>
            </a:r>
            <a:endParaRPr lang="en-US" sz="1500" dirty="0"/>
          </a:p>
          <a:p>
            <a:pPr indent="0" marL="0">
              <a:lnSpc>
                <a:spcPct val="92000"/>
              </a:lnSpc>
              <a:spcBef>
                <a:spcPts val="375"/>
              </a:spcBef>
              <a:buNone/>
            </a:pPr>
            <a:endParaRPr lang="en-US" sz="1500" dirty="0"/>
          </a:p>
          <a:p>
            <a:pPr marL="190500" indent="-190500">
              <a:lnSpc>
                <a:spcPct val="92000"/>
              </a:lnSpc>
              <a:spcBef>
                <a:spcPts val="10"/>
              </a:spcBef>
              <a:buSzPct val="100000"/>
              <a:buChar char="•"/>
            </a:pPr>
            <a:r>
              <a:rPr lang="en-US" sz="1200" dirty="0">
                <a:solidFill>
                  <a:srgbClr val="202020"/>
                </a:solidFill>
                <a:latin typeface="Arial" pitchFamily="34" charset="0"/>
                <a:ea typeface="Arial" pitchFamily="34" charset="-122"/>
                <a:cs typeface="Arial" pitchFamily="34" charset="-120"/>
              </a:rPr>
              <a:t>Научные достижения московских учёных в области физики, медицины, космонавтики и информационных технологий оказывают значительное влияние на мировую науку. </a:t>
            </a:r>
            <a:endParaRPr lang="en-US" sz="1500" dirty="0"/>
          </a:p>
          <a:p>
            <a:pPr indent="0" marL="0">
              <a:lnSpc>
                <a:spcPct val="92000"/>
              </a:lnSpc>
              <a:spcBef>
                <a:spcPts val="375"/>
              </a:spcBef>
              <a:buNone/>
            </a:pPr>
            <a:endParaRPr lang="en-US" sz="1500" dirty="0"/>
          </a:p>
          <a:p>
            <a:pPr marL="190500" indent="-190500">
              <a:lnSpc>
                <a:spcPct val="92000"/>
              </a:lnSpc>
              <a:spcBef>
                <a:spcPts val="10"/>
              </a:spcBef>
              <a:buSzPct val="100000"/>
              <a:buChar char="•"/>
            </a:pPr>
            <a:r>
              <a:rPr lang="en-US" sz="1200" dirty="0">
                <a:solidFill>
                  <a:srgbClr val="202020"/>
                </a:solidFill>
                <a:latin typeface="Arial" pitchFamily="34" charset="0"/>
                <a:ea typeface="Arial" pitchFamily="34" charset="-122"/>
                <a:cs typeface="Arial" pitchFamily="34" charset="-120"/>
              </a:rPr>
              <a:t>Образовательная система города также включает школы, колледжи и программы дополнительного образования, направленные на развитие талантов молодёжи.</a:t>
            </a:r>
            <a:endParaRPr lang="en-US" sz="15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8072"/>
          </a:xfrm>
          <a:prstGeom prst="rect">
            <a:avLst/>
          </a:prstGeom>
        </p:spPr>
      </p:pic>
      <p:sp>
        <p:nvSpPr>
          <p:cNvPr id="3" name="Text 0"/>
          <p:cNvSpPr txBox="1"/>
          <p:nvPr/>
        </p:nvSpPr>
        <p:spPr>
          <a:xfrm>
            <a:off x="1097280" y="1170710"/>
            <a:ext cx="7315200" cy="526703"/>
          </a:xfrm>
          <a:prstGeom prst="rect">
            <a:avLst/>
          </a:prstGeom>
          <a:noFill/>
          <a:ln/>
        </p:spPr>
        <p:txBody>
          <a:bodyPr wrap="square" lIns="95250" tIns="95250" rIns="95250" bIns="95250" rtlCol="0" anchor="t">
            <a:spAutoFit/>
          </a:bodyPr>
          <a:lstStyle/>
          <a:p>
            <a:pPr algn="ctr" indent="0" marL="0">
              <a:lnSpc>
                <a:spcPct val="92000"/>
              </a:lnSpc>
              <a:spcBef>
                <a:spcPts val="375"/>
              </a:spcBef>
              <a:buNone/>
            </a:pPr>
            <a:r>
              <a:rPr lang="en-US" sz="2250" dirty="0">
                <a:solidFill>
                  <a:srgbClr val="202020"/>
                </a:solidFill>
                <a:latin typeface="Arial" pitchFamily="34" charset="0"/>
                <a:ea typeface="Arial" pitchFamily="34" charset="-122"/>
                <a:cs typeface="Arial" pitchFamily="34" charset="-120"/>
              </a:rPr>
              <a:t>Культурное наследие Москвы </a:t>
            </a:r>
            <a:endParaRPr lang="en-US" sz="1500" dirty="0"/>
          </a:p>
        </p:txBody>
      </p:sp>
      <p:sp>
        <p:nvSpPr>
          <p:cNvPr id="4" name="Text 1"/>
          <p:cNvSpPr txBox="1"/>
          <p:nvPr/>
        </p:nvSpPr>
        <p:spPr>
          <a:xfrm>
            <a:off x="914400" y="1753764"/>
            <a:ext cx="7315200" cy="2352675"/>
          </a:xfrm>
          <a:prstGeom prst="rect">
            <a:avLst/>
          </a:prstGeom>
          <a:noFill/>
          <a:ln/>
        </p:spPr>
        <p:txBody>
          <a:bodyPr wrap="square" lIns="95250" tIns="95250" rIns="95250" bIns="95250" rtlCol="0" anchor="t">
            <a:spAutoFit/>
          </a:bodyPr>
          <a:lstStyle/>
          <a:p>
            <a:pPr algn="ctr" indent="0" marL="0">
              <a:lnSpc>
                <a:spcPct val="92000"/>
              </a:lnSpc>
              <a:spcBef>
                <a:spcPts val="375"/>
              </a:spcBef>
              <a:buNone/>
            </a:pPr>
            <a:r>
              <a:rPr lang="en-US" sz="1200" dirty="0">
                <a:solidFill>
                  <a:srgbClr val="202020"/>
                </a:solidFill>
                <a:latin typeface="Arial" pitchFamily="34" charset="0"/>
                <a:ea typeface="Arial" pitchFamily="34" charset="-122"/>
                <a:cs typeface="Arial" pitchFamily="34" charset="-120"/>
              </a:rPr>
              <a:t>Москва — это культурная столица России, где сосредоточены лучшие театры, музеи, галереи и концертные залы страны.</a:t>
            </a:r>
            <a:endParaRPr lang="en-US" sz="1500" dirty="0"/>
          </a:p>
          <a:p>
            <a:pPr indent="0" marL="0">
              <a:lnSpc>
                <a:spcPct val="92000"/>
              </a:lnSpc>
              <a:spcBef>
                <a:spcPts val="375"/>
              </a:spcBef>
              <a:buNone/>
            </a:pPr>
            <a:endParaRPr lang="en-US" sz="1500" dirty="0"/>
          </a:p>
          <a:p>
            <a:pPr algn="ctr" indent="0" marL="0">
              <a:lnSpc>
                <a:spcPct val="92000"/>
              </a:lnSpc>
              <a:spcBef>
                <a:spcPts val="375"/>
              </a:spcBef>
              <a:buNone/>
            </a:pPr>
            <a:r>
              <a:rPr lang="en-US" sz="1200" dirty="0">
                <a:solidFill>
                  <a:srgbClr val="202020"/>
                </a:solidFill>
                <a:latin typeface="Arial" pitchFamily="34" charset="0"/>
                <a:ea typeface="Arial" pitchFamily="34" charset="-122"/>
                <a:cs typeface="Arial" pitchFamily="34" charset="-120"/>
              </a:rPr>
              <a:t>Большой театр, МХАТ и Театр им. Вахтангова славятся своими постановками и являются символами русской театральной культуры. </a:t>
            </a:r>
            <a:endParaRPr lang="en-US" sz="1500" dirty="0"/>
          </a:p>
          <a:p>
            <a:pPr indent="0" marL="0">
              <a:lnSpc>
                <a:spcPct val="92000"/>
              </a:lnSpc>
              <a:spcBef>
                <a:spcPts val="375"/>
              </a:spcBef>
              <a:buNone/>
            </a:pPr>
            <a:endParaRPr lang="en-US" sz="1500" dirty="0"/>
          </a:p>
          <a:p>
            <a:pPr algn="ctr" indent="0" marL="0">
              <a:lnSpc>
                <a:spcPct val="92000"/>
              </a:lnSpc>
              <a:spcBef>
                <a:spcPts val="375"/>
              </a:spcBef>
              <a:buNone/>
            </a:pPr>
            <a:r>
              <a:rPr lang="en-US" sz="1200" dirty="0">
                <a:solidFill>
                  <a:srgbClr val="202020"/>
                </a:solidFill>
                <a:latin typeface="Arial" pitchFamily="34" charset="0"/>
                <a:ea typeface="Arial" pitchFamily="34" charset="-122"/>
                <a:cs typeface="Arial" pitchFamily="34" charset="-120"/>
              </a:rPr>
              <a:t>Музеи, такие как Третьяковская галерея, Музей изобразительных искусств имени А.С. Пушкина и Музей космонавтики, хранят бесценные коллекции произведений искусства и исторических артефактов.</a:t>
            </a:r>
            <a:endParaRPr lang="en-US" sz="15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904565" cy="5143500"/>
          </a:xfrm>
          <a:prstGeom prst="rect">
            <a:avLst/>
          </a:prstGeom>
        </p:spPr>
      </p:pic>
      <p:pic>
        <p:nvPicPr>
          <p:cNvPr id="3" name="Image 1" descr="preencoded.png">    </p:cNvPr>
          <p:cNvPicPr>
            <a:picLocks noChangeAspect="1"/>
          </p:cNvPicPr>
          <p:nvPr/>
        </p:nvPicPr>
        <p:blipFill>
          <a:blip r:embed="rId2"/>
          <a:stretch>
            <a:fillRect/>
          </a:stretch>
        </p:blipFill>
        <p:spPr>
          <a:xfrm>
            <a:off x="0" y="0"/>
            <a:ext cx="9144000" cy="5148072"/>
          </a:xfrm>
          <a:prstGeom prst="rect">
            <a:avLst/>
          </a:prstGeom>
        </p:spPr>
      </p:pic>
      <p:sp>
        <p:nvSpPr>
          <p:cNvPr id="4" name="Text 0"/>
          <p:cNvSpPr txBox="1"/>
          <p:nvPr/>
        </p:nvSpPr>
        <p:spPr>
          <a:xfrm>
            <a:off x="3200400" y="429685"/>
            <a:ext cx="4773584" cy="526703"/>
          </a:xfrm>
          <a:prstGeom prst="rect">
            <a:avLst/>
          </a:prstGeom>
          <a:noFill/>
          <a:ln/>
        </p:spPr>
        <p:txBody>
          <a:bodyPr wrap="square" lIns="95250" tIns="95250" rIns="95250" bIns="95250" rtlCol="0" anchor="t">
            <a:spAutoFit/>
          </a:bodyPr>
          <a:lstStyle/>
          <a:p>
            <a:pPr indent="0" marL="0">
              <a:lnSpc>
                <a:spcPct val="92000"/>
              </a:lnSpc>
              <a:spcBef>
                <a:spcPts val="375"/>
              </a:spcBef>
              <a:buNone/>
            </a:pPr>
            <a:r>
              <a:rPr lang="en-US" sz="2250" dirty="0">
                <a:solidFill>
                  <a:srgbClr val="202020"/>
                </a:solidFill>
                <a:latin typeface="Arial" pitchFamily="34" charset="0"/>
                <a:ea typeface="Arial" pitchFamily="34" charset="-122"/>
                <a:cs typeface="Arial" pitchFamily="34" charset="-120"/>
              </a:rPr>
              <a:t>Парки и зелёные зоны Москвы</a:t>
            </a:r>
            <a:endParaRPr lang="en-US" sz="1500" dirty="0"/>
          </a:p>
        </p:txBody>
      </p:sp>
      <p:sp>
        <p:nvSpPr>
          <p:cNvPr id="5" name="Text 1"/>
          <p:cNvSpPr txBox="1"/>
          <p:nvPr/>
        </p:nvSpPr>
        <p:spPr>
          <a:xfrm>
            <a:off x="3295442" y="956388"/>
            <a:ext cx="5248795" cy="3166021"/>
          </a:xfrm>
          <a:prstGeom prst="rect">
            <a:avLst/>
          </a:prstGeom>
          <a:noFill/>
          <a:ln/>
        </p:spPr>
        <p:txBody>
          <a:bodyPr wrap="square" lIns="95250" tIns="95250" rIns="95250" bIns="95250" rtlCol="0" anchor="t">
            <a:spAutoFit/>
          </a:bodyPr>
          <a:lstStyle/>
          <a:p>
            <a:pPr indent="0" marL="0">
              <a:lnSpc>
                <a:spcPct val="92000"/>
              </a:lnSpc>
              <a:spcBef>
                <a:spcPts val="375"/>
              </a:spcBef>
              <a:buNone/>
            </a:pPr>
            <a:r>
              <a:rPr lang="en-US" sz="1200" dirty="0">
                <a:solidFill>
                  <a:srgbClr val="202020"/>
                </a:solidFill>
                <a:latin typeface="Arial" pitchFamily="34" charset="0"/>
                <a:ea typeface="Arial" pitchFamily="34" charset="-122"/>
                <a:cs typeface="Arial" pitchFamily="34" charset="-120"/>
              </a:rPr>
              <a:t>Москва уделяет большое внимание развитию зелёных зон, которые занимают около 54% территории города. </a:t>
            </a:r>
            <a:endParaRPr lang="en-US" sz="1500" dirty="0"/>
          </a:p>
          <a:p>
            <a:pPr indent="0" marL="0">
              <a:lnSpc>
                <a:spcPct val="92000"/>
              </a:lnSpc>
              <a:spcBef>
                <a:spcPts val="375"/>
              </a:spcBef>
              <a:buNone/>
            </a:pPr>
            <a:endParaRPr lang="en-US" sz="1500" dirty="0"/>
          </a:p>
          <a:p>
            <a:pPr marL="190500" indent="-190500">
              <a:lnSpc>
                <a:spcPct val="92000"/>
              </a:lnSpc>
              <a:spcBef>
                <a:spcPts val="10"/>
              </a:spcBef>
              <a:buSzPct val="100000"/>
              <a:buChar char="•"/>
            </a:pPr>
            <a:r>
              <a:rPr lang="en-US" sz="1200" dirty="0">
                <a:solidFill>
                  <a:srgbClr val="202020"/>
                </a:solidFill>
                <a:latin typeface="Arial" pitchFamily="34" charset="0"/>
                <a:ea typeface="Arial" pitchFamily="34" charset="-122"/>
                <a:cs typeface="Arial" pitchFamily="34" charset="-120"/>
              </a:rPr>
              <a:t>К крупнейшим паркам Москвы относятся Парк Горького, Сокольники, Зарядье, Измайловский парк, Филёвский парк, Нескучный сад, Парк Победы на Поклонной горе, Александровский сад, ВДНХ, Останкинский парк, парк Красная Пресня, сад Эрмитаж, парк Новодевичьи пруды, Гончаровский парк. </a:t>
            </a:r>
            <a:endParaRPr lang="en-US" sz="1500" dirty="0"/>
          </a:p>
          <a:p>
            <a:pPr indent="0" marL="0">
              <a:lnSpc>
                <a:spcPct val="92000"/>
              </a:lnSpc>
              <a:spcBef>
                <a:spcPts val="375"/>
              </a:spcBef>
              <a:buNone/>
            </a:pPr>
            <a:endParaRPr lang="en-US" sz="1500" dirty="0"/>
          </a:p>
          <a:p>
            <a:pPr marL="190500" indent="-190500">
              <a:lnSpc>
                <a:spcPct val="92000"/>
              </a:lnSpc>
              <a:spcBef>
                <a:spcPts val="10"/>
              </a:spcBef>
              <a:buSzPct val="100000"/>
              <a:buChar char="•"/>
            </a:pPr>
            <a:r>
              <a:rPr lang="en-US" sz="1200" dirty="0">
                <a:solidFill>
                  <a:srgbClr val="202020"/>
                </a:solidFill>
                <a:latin typeface="Arial" pitchFamily="34" charset="0"/>
                <a:ea typeface="Arial" pitchFamily="34" charset="-122"/>
                <a:cs typeface="Arial" pitchFamily="34" charset="-120"/>
              </a:rPr>
              <a:t>Зелёные зоны Москвы включают природные и исторические парки (Измайлово, Царицыно, Кузьминки-Люблино, Москворецкий, Покровское-Стрешнево, Битцевский лес), заказники (Воробьёвы горы, Долина реки Сетуни), а также крупные лесопарки и скверы в районах Ясенево, Бирюлёво Восточное, Строгино, Свиблово и Останкинский район.</a:t>
            </a:r>
            <a:endParaRPr lang="en-US" sz="15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flipV="1">
            <a:off x="0" y="0"/>
            <a:ext cx="9144000" cy="5148072"/>
          </a:xfrm>
          <a:prstGeom prst="rect">
            <a:avLst/>
          </a:prstGeom>
        </p:spPr>
      </p:pic>
      <p:sp>
        <p:nvSpPr>
          <p:cNvPr id="3" name="Text 0"/>
          <p:cNvSpPr txBox="1"/>
          <p:nvPr/>
        </p:nvSpPr>
        <p:spPr>
          <a:xfrm>
            <a:off x="1897325" y="185570"/>
            <a:ext cx="5486400" cy="526703"/>
          </a:xfrm>
          <a:prstGeom prst="rect">
            <a:avLst/>
          </a:prstGeom>
          <a:noFill/>
          <a:ln/>
        </p:spPr>
        <p:txBody>
          <a:bodyPr wrap="square" lIns="95250" tIns="95250" rIns="95250" bIns="95250" rtlCol="0" anchor="t">
            <a:spAutoFit/>
          </a:bodyPr>
          <a:lstStyle/>
          <a:p>
            <a:pPr algn="l" indent="0" marL="0">
              <a:lnSpc>
                <a:spcPct val="92000"/>
              </a:lnSpc>
              <a:spcBef>
                <a:spcPts val="375"/>
              </a:spcBef>
              <a:buNone/>
            </a:pPr>
            <a:r>
              <a:rPr lang="en-US" sz="2250" dirty="0">
                <a:solidFill>
                  <a:srgbClr val="202020"/>
                </a:solidFill>
                <a:latin typeface="Arial" pitchFamily="34" charset="0"/>
                <a:ea typeface="Arial" pitchFamily="34" charset="-122"/>
                <a:cs typeface="Arial" pitchFamily="34" charset="-120"/>
              </a:rPr>
              <a:t>Проблемы современной Москвы </a:t>
            </a:r>
            <a:endParaRPr lang="en-US" sz="1500" dirty="0"/>
          </a:p>
        </p:txBody>
      </p:sp>
      <p:sp>
        <p:nvSpPr>
          <p:cNvPr id="4" name="Text 1"/>
          <p:cNvSpPr txBox="1"/>
          <p:nvPr/>
        </p:nvSpPr>
        <p:spPr>
          <a:xfrm>
            <a:off x="2077905" y="712272"/>
            <a:ext cx="6742952" cy="2352675"/>
          </a:xfrm>
          <a:prstGeom prst="rect">
            <a:avLst/>
          </a:prstGeom>
          <a:noFill/>
          <a:ln/>
        </p:spPr>
        <p:txBody>
          <a:bodyPr wrap="square" lIns="95250" tIns="95250" rIns="95250" bIns="95250" rtlCol="0" anchor="t">
            <a:spAutoFit/>
          </a:bodyPr>
          <a:lstStyle/>
          <a:p>
            <a:pPr indent="0" marL="0">
              <a:lnSpc>
                <a:spcPct val="92000"/>
              </a:lnSpc>
              <a:spcBef>
                <a:spcPts val="375"/>
              </a:spcBef>
              <a:buNone/>
            </a:pPr>
            <a:r>
              <a:rPr lang="en-US" sz="1200" dirty="0">
                <a:solidFill>
                  <a:srgbClr val="202020"/>
                </a:solidFill>
                <a:latin typeface="Arial" pitchFamily="34" charset="0"/>
                <a:ea typeface="Arial" pitchFamily="34" charset="-122"/>
                <a:cs typeface="Arial" pitchFamily="34" charset="-120"/>
              </a:rPr>
              <a:t>Несмотря на свои достижения, Москва сталкивается с рядом серьёзных проблем, таких как загрязнение воздуха, вызванное автомобильным транспортом и промышленностью. </a:t>
            </a:r>
            <a:endParaRPr lang="en-US" sz="1500" dirty="0"/>
          </a:p>
          <a:p>
            <a:pPr indent="0" marL="0">
              <a:lnSpc>
                <a:spcPct val="92000"/>
              </a:lnSpc>
              <a:spcBef>
                <a:spcPts val="375"/>
              </a:spcBef>
              <a:buNone/>
            </a:pPr>
            <a:endParaRPr lang="en-US" sz="1500" dirty="0"/>
          </a:p>
          <a:p>
            <a:pPr indent="0" marL="0">
              <a:lnSpc>
                <a:spcPct val="92000"/>
              </a:lnSpc>
              <a:spcBef>
                <a:spcPts val="375"/>
              </a:spcBef>
              <a:buNone/>
            </a:pPr>
            <a:r>
              <a:rPr lang="en-US" sz="1200" dirty="0">
                <a:solidFill>
                  <a:srgbClr val="202020"/>
                </a:solidFill>
                <a:latin typeface="Arial" pitchFamily="34" charset="0"/>
                <a:ea typeface="Arial" pitchFamily="34" charset="-122"/>
                <a:cs typeface="Arial" pitchFamily="34" charset="-120"/>
              </a:rPr>
              <a:t>Высокая плотность населения создаёт давление на жилищный фонд, инфраструктуру и социальные услуги, что приводит к росту цен и снижению качества жизни для некоторых категорий граждан.</a:t>
            </a:r>
            <a:endParaRPr lang="en-US" sz="1500" dirty="0"/>
          </a:p>
          <a:p>
            <a:pPr indent="0" marL="0">
              <a:lnSpc>
                <a:spcPct val="92000"/>
              </a:lnSpc>
              <a:spcBef>
                <a:spcPts val="375"/>
              </a:spcBef>
              <a:buNone/>
            </a:pPr>
            <a:endParaRPr lang="en-US" sz="1500" dirty="0"/>
          </a:p>
          <a:p>
            <a:pPr indent="0" marL="0">
              <a:lnSpc>
                <a:spcPct val="92000"/>
              </a:lnSpc>
              <a:spcBef>
                <a:spcPts val="375"/>
              </a:spcBef>
              <a:buNone/>
            </a:pPr>
            <a:r>
              <a:rPr lang="en-US" sz="1200" dirty="0">
                <a:solidFill>
                  <a:srgbClr val="202020"/>
                </a:solidFill>
                <a:latin typeface="Arial" pitchFamily="34" charset="0"/>
                <a:ea typeface="Arial" pitchFamily="34" charset="-122"/>
                <a:cs typeface="Arial" pitchFamily="34" charset="-120"/>
              </a:rPr>
              <a:t>Пробки и недостаточная доступность общественного транспорта в отдалённых районах остаются актуальными вопросами для городских властей.</a:t>
            </a:r>
            <a:endParaRPr lang="en-US" sz="15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9144000" cy="5148072"/>
          </a:xfrm>
          <a:prstGeom prst="rect">
            <a:avLst/>
          </a:prstGeom>
        </p:spPr>
      </p:pic>
      <p:sp>
        <p:nvSpPr>
          <p:cNvPr id="3" name="Text 0"/>
          <p:cNvSpPr txBox="1"/>
          <p:nvPr/>
        </p:nvSpPr>
        <p:spPr>
          <a:xfrm>
            <a:off x="228600" y="365760"/>
            <a:ext cx="3657600" cy="526703"/>
          </a:xfrm>
          <a:prstGeom prst="rect">
            <a:avLst/>
          </a:prstGeom>
          <a:noFill/>
          <a:ln/>
        </p:spPr>
        <p:txBody>
          <a:bodyPr wrap="square" lIns="95250" tIns="95250" rIns="95250" bIns="95250" rtlCol="0" anchor="t">
            <a:spAutoFit/>
          </a:bodyPr>
          <a:lstStyle/>
          <a:p>
            <a:pPr algn="l" indent="0" marL="0">
              <a:lnSpc>
                <a:spcPct val="92000"/>
              </a:lnSpc>
              <a:spcBef>
                <a:spcPts val="375"/>
              </a:spcBef>
              <a:buNone/>
            </a:pPr>
            <a:r>
              <a:rPr lang="en-US" sz="2250" dirty="0">
                <a:solidFill>
                  <a:srgbClr val="202020"/>
                </a:solidFill>
                <a:latin typeface="Arial" pitchFamily="34" charset="0"/>
                <a:ea typeface="Arial" pitchFamily="34" charset="-122"/>
                <a:cs typeface="Arial" pitchFamily="34" charset="-120"/>
              </a:rPr>
              <a:t>Заключение о Москве </a:t>
            </a:r>
            <a:endParaRPr lang="en-US" sz="1500" dirty="0"/>
          </a:p>
        </p:txBody>
      </p:sp>
      <p:sp>
        <p:nvSpPr>
          <p:cNvPr id="4" name="Text 1"/>
          <p:cNvSpPr txBox="1"/>
          <p:nvPr/>
        </p:nvSpPr>
        <p:spPr>
          <a:xfrm>
            <a:off x="228600" y="1203822"/>
            <a:ext cx="4343400" cy="2790825"/>
          </a:xfrm>
          <a:prstGeom prst="rect">
            <a:avLst/>
          </a:prstGeom>
          <a:noFill/>
          <a:ln/>
        </p:spPr>
        <p:txBody>
          <a:bodyPr wrap="square" lIns="95250" tIns="95250" rIns="95250" bIns="95250" rtlCol="0" anchor="t">
            <a:spAutoFit/>
          </a:bodyPr>
          <a:lstStyle/>
          <a:p>
            <a:pPr indent="0" marL="0">
              <a:lnSpc>
                <a:spcPct val="92000"/>
              </a:lnSpc>
              <a:spcBef>
                <a:spcPts val="375"/>
              </a:spcBef>
              <a:buNone/>
            </a:pPr>
            <a:r>
              <a:rPr lang="en-US" sz="1200" dirty="0">
                <a:solidFill>
                  <a:srgbClr val="202020"/>
                </a:solidFill>
                <a:latin typeface="Arial" pitchFamily="34" charset="0"/>
                <a:ea typeface="Arial" pitchFamily="34" charset="-122"/>
                <a:cs typeface="Arial" pitchFamily="34" charset="-120"/>
              </a:rPr>
              <a:t>Москва — это город, который никогда не перестаёт удивлять своей многогранностью, динамизмом и уникальным сочетанием традиций и инноваций. </a:t>
            </a:r>
            <a:endParaRPr lang="en-US" sz="1500" dirty="0"/>
          </a:p>
          <a:p>
            <a:pPr indent="0" marL="0">
              <a:lnSpc>
                <a:spcPct val="92000"/>
              </a:lnSpc>
              <a:spcBef>
                <a:spcPts val="375"/>
              </a:spcBef>
              <a:buNone/>
            </a:pPr>
            <a:endParaRPr lang="en-US" sz="1500" dirty="0"/>
          </a:p>
          <a:p>
            <a:pPr indent="0" marL="0">
              <a:lnSpc>
                <a:spcPct val="92000"/>
              </a:lnSpc>
              <a:spcBef>
                <a:spcPts val="375"/>
              </a:spcBef>
              <a:buNone/>
            </a:pPr>
            <a:r>
              <a:rPr lang="en-US" sz="1200" dirty="0">
                <a:solidFill>
                  <a:srgbClr val="202020"/>
                </a:solidFill>
                <a:latin typeface="Arial" pitchFamily="34" charset="0"/>
                <a:ea typeface="Arial" pitchFamily="34" charset="-122"/>
                <a:cs typeface="Arial" pitchFamily="34" charset="-120"/>
              </a:rPr>
              <a:t>Её история, культура и экономика делают её важнейшим центром не только для России, но и для всего мира. </a:t>
            </a:r>
            <a:endParaRPr lang="en-US" sz="1500" dirty="0"/>
          </a:p>
          <a:p>
            <a:pPr indent="0" marL="0">
              <a:lnSpc>
                <a:spcPct val="92000"/>
              </a:lnSpc>
              <a:spcBef>
                <a:spcPts val="375"/>
              </a:spcBef>
              <a:buNone/>
            </a:pPr>
            <a:endParaRPr lang="en-US" sz="1500" dirty="0"/>
          </a:p>
          <a:p>
            <a:pPr indent="0" marL="0">
              <a:lnSpc>
                <a:spcPct val="92000"/>
              </a:lnSpc>
              <a:spcBef>
                <a:spcPts val="375"/>
              </a:spcBef>
              <a:buNone/>
            </a:pPr>
            <a:r>
              <a:rPr lang="en-US" sz="1200" dirty="0">
                <a:solidFill>
                  <a:srgbClr val="202020"/>
                </a:solidFill>
                <a:latin typeface="Arial" pitchFamily="34" charset="0"/>
                <a:ea typeface="Arial" pitchFamily="34" charset="-122"/>
                <a:cs typeface="Arial" pitchFamily="34" charset="-120"/>
              </a:rPr>
              <a:t>Однако, чтобы сохранить свой статус и обеспечить комфортное будущее для своих жителей, городу необходимо решать текущие проблемы и развивать устойчивые стратегии роста.</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8072"/>
          </a:xfrm>
          <a:prstGeom prst="rect">
            <a:avLst/>
          </a:prstGeom>
        </p:spPr>
      </p:pic>
      <p:sp>
        <p:nvSpPr>
          <p:cNvPr id="3" name="Text 0"/>
          <p:cNvSpPr txBox="1"/>
          <p:nvPr/>
        </p:nvSpPr>
        <p:spPr>
          <a:xfrm>
            <a:off x="1104484" y="745320"/>
            <a:ext cx="3657600" cy="862905"/>
          </a:xfrm>
          <a:prstGeom prst="rect">
            <a:avLst/>
          </a:prstGeom>
          <a:noFill/>
          <a:ln/>
        </p:spPr>
        <p:txBody>
          <a:bodyPr wrap="square" lIns="95250" tIns="95250" rIns="95250" bIns="95250" rtlCol="0" anchor="t">
            <a:spAutoFit/>
          </a:bodyPr>
          <a:lstStyle/>
          <a:p>
            <a:pPr algn="ctr" indent="0" marL="0">
              <a:lnSpc>
                <a:spcPct val="92000"/>
              </a:lnSpc>
              <a:spcBef>
                <a:spcPts val="375"/>
              </a:spcBef>
              <a:buNone/>
            </a:pPr>
            <a:r>
              <a:rPr lang="en-US" sz="2250" dirty="0">
                <a:solidFill>
                  <a:srgbClr val="202020"/>
                </a:solidFill>
                <a:latin typeface="Arial" pitchFamily="34" charset="0"/>
                <a:ea typeface="Arial" pitchFamily="34" charset="-122"/>
                <a:cs typeface="Arial" pitchFamily="34" charset="-120"/>
              </a:rPr>
              <a:t>Географическое положение Москвы</a:t>
            </a:r>
            <a:endParaRPr lang="en-US" sz="1500" dirty="0"/>
          </a:p>
        </p:txBody>
      </p:sp>
      <p:sp>
        <p:nvSpPr>
          <p:cNvPr id="4" name="Text 1"/>
          <p:cNvSpPr txBox="1"/>
          <p:nvPr/>
        </p:nvSpPr>
        <p:spPr>
          <a:xfrm>
            <a:off x="866879" y="1821292"/>
            <a:ext cx="5029200" cy="2790825"/>
          </a:xfrm>
          <a:prstGeom prst="rect">
            <a:avLst/>
          </a:prstGeom>
          <a:noFill/>
          <a:ln/>
        </p:spPr>
        <p:txBody>
          <a:bodyPr wrap="square" lIns="95250" tIns="95250" rIns="95250" bIns="95250" rtlCol="0" anchor="t">
            <a:spAutoFit/>
          </a:bodyPr>
          <a:lstStyle/>
          <a:p>
            <a:pPr indent="0" marL="0">
              <a:lnSpc>
                <a:spcPct val="92000"/>
              </a:lnSpc>
              <a:spcBef>
                <a:spcPts val="375"/>
              </a:spcBef>
              <a:buNone/>
            </a:pPr>
            <a:r>
              <a:rPr lang="en-US" sz="1200" dirty="0">
                <a:solidFill>
                  <a:srgbClr val="202020"/>
                </a:solidFill>
                <a:latin typeface="Arial" pitchFamily="34" charset="0"/>
                <a:ea typeface="Arial" pitchFamily="34" charset="-122"/>
                <a:cs typeface="Arial" pitchFamily="34" charset="-120"/>
              </a:rPr>
              <a:t>Москва расположена в центральной части Восточно-Европейской равнины, на берегах реки Москвы, которая разделяет город на две части. </a:t>
            </a:r>
            <a:endParaRPr lang="en-US" sz="1500" dirty="0"/>
          </a:p>
          <a:p>
            <a:pPr indent="0" marL="0">
              <a:lnSpc>
                <a:spcPct val="92000"/>
              </a:lnSpc>
              <a:spcBef>
                <a:spcPts val="375"/>
              </a:spcBef>
              <a:buNone/>
            </a:pPr>
            <a:endParaRPr lang="en-US" sz="1500" dirty="0"/>
          </a:p>
          <a:p>
            <a:pPr indent="0" marL="0">
              <a:lnSpc>
                <a:spcPct val="92000"/>
              </a:lnSpc>
              <a:spcBef>
                <a:spcPts val="375"/>
              </a:spcBef>
              <a:buNone/>
            </a:pPr>
            <a:r>
              <a:rPr lang="en-US" sz="1200" dirty="0">
                <a:solidFill>
                  <a:srgbClr val="202020"/>
                </a:solidFill>
                <a:latin typeface="Arial" pitchFamily="34" charset="0"/>
                <a:ea typeface="Arial" pitchFamily="34" charset="-122"/>
                <a:cs typeface="Arial" pitchFamily="34" charset="-120"/>
              </a:rPr>
              <a:t>Этот регион характеризуется умеренным климатом с холодными зимами и тёплым, иногда жарким летом, что создаёт особые условия для жизни и хозяйственной деятельности. </a:t>
            </a:r>
            <a:endParaRPr lang="en-US" sz="1500" dirty="0"/>
          </a:p>
          <a:p>
            <a:pPr indent="0" marL="0">
              <a:lnSpc>
                <a:spcPct val="92000"/>
              </a:lnSpc>
              <a:spcBef>
                <a:spcPts val="375"/>
              </a:spcBef>
              <a:buNone/>
            </a:pPr>
            <a:endParaRPr lang="en-US" sz="1500" dirty="0"/>
          </a:p>
          <a:p>
            <a:pPr indent="0" marL="0">
              <a:lnSpc>
                <a:spcPct val="92000"/>
              </a:lnSpc>
              <a:spcBef>
                <a:spcPts val="375"/>
              </a:spcBef>
              <a:buNone/>
            </a:pPr>
            <a:r>
              <a:rPr lang="en-US" sz="1200" dirty="0">
                <a:solidFill>
                  <a:srgbClr val="202020"/>
                </a:solidFill>
                <a:latin typeface="Arial" pitchFamily="34" charset="0"/>
                <a:ea typeface="Arial" pitchFamily="34" charset="-122"/>
                <a:cs typeface="Arial" pitchFamily="34" charset="-120"/>
              </a:rPr>
              <a:t>Благодаря своему географическому положению, Москва всегда играла ключевую роль как транспортный узел, соединяющий западные и восточные регионы страны.</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895791" cy="5148072"/>
          </a:xfrm>
          <a:prstGeom prst="rect">
            <a:avLst/>
          </a:prstGeom>
        </p:spPr>
      </p:pic>
      <p:pic>
        <p:nvPicPr>
          <p:cNvPr id="3" name="Image 1" descr="preencoded.png">    </p:cNvPr>
          <p:cNvPicPr>
            <a:picLocks noChangeAspect="1"/>
          </p:cNvPicPr>
          <p:nvPr/>
        </p:nvPicPr>
        <p:blipFill>
          <a:blip r:embed="rId2"/>
          <a:stretch>
            <a:fillRect/>
          </a:stretch>
        </p:blipFill>
        <p:spPr>
          <a:xfrm>
            <a:off x="0" y="0"/>
            <a:ext cx="9144000" cy="5148072"/>
          </a:xfrm>
          <a:prstGeom prst="rect">
            <a:avLst/>
          </a:prstGeom>
        </p:spPr>
      </p:pic>
      <p:sp>
        <p:nvSpPr>
          <p:cNvPr id="4" name="Text 0"/>
          <p:cNvSpPr txBox="1"/>
          <p:nvPr/>
        </p:nvSpPr>
        <p:spPr>
          <a:xfrm>
            <a:off x="3200400" y="657786"/>
            <a:ext cx="5486400" cy="526703"/>
          </a:xfrm>
          <a:prstGeom prst="rect">
            <a:avLst/>
          </a:prstGeom>
          <a:noFill/>
          <a:ln/>
        </p:spPr>
        <p:txBody>
          <a:bodyPr wrap="square" lIns="95250" tIns="95250" rIns="95250" bIns="95250" rtlCol="0" anchor="t">
            <a:spAutoFit/>
          </a:bodyPr>
          <a:lstStyle/>
          <a:p>
            <a:pPr algn="l" indent="0" marL="0">
              <a:lnSpc>
                <a:spcPct val="92000"/>
              </a:lnSpc>
              <a:spcBef>
                <a:spcPts val="375"/>
              </a:spcBef>
              <a:buNone/>
            </a:pPr>
            <a:r>
              <a:rPr lang="en-US" sz="2250" dirty="0">
                <a:solidFill>
                  <a:srgbClr val="202020"/>
                </a:solidFill>
                <a:latin typeface="Arial" pitchFamily="34" charset="0"/>
                <a:ea typeface="Arial" pitchFamily="34" charset="-122"/>
                <a:cs typeface="Arial" pitchFamily="34" charset="-120"/>
              </a:rPr>
              <a:t>Климатические особенности Москвы </a:t>
            </a:r>
            <a:endParaRPr lang="en-US" sz="1500" dirty="0"/>
          </a:p>
        </p:txBody>
      </p:sp>
      <p:sp>
        <p:nvSpPr>
          <p:cNvPr id="5" name="Text 1"/>
          <p:cNvSpPr txBox="1"/>
          <p:nvPr/>
        </p:nvSpPr>
        <p:spPr>
          <a:xfrm>
            <a:off x="3200400" y="1296564"/>
            <a:ext cx="5001685" cy="2571750"/>
          </a:xfrm>
          <a:prstGeom prst="rect">
            <a:avLst/>
          </a:prstGeom>
          <a:noFill/>
          <a:ln/>
        </p:spPr>
        <p:txBody>
          <a:bodyPr wrap="square" lIns="95250" tIns="95250" rIns="95250" bIns="95250" rtlCol="0" anchor="t">
            <a:spAutoFit/>
          </a:bodyPr>
          <a:lstStyle/>
          <a:p>
            <a:pPr indent="0" marL="0">
              <a:lnSpc>
                <a:spcPct val="92000"/>
              </a:lnSpc>
              <a:spcBef>
                <a:spcPts val="375"/>
              </a:spcBef>
              <a:buNone/>
            </a:pPr>
            <a:r>
              <a:rPr lang="en-US" sz="1200" dirty="0">
                <a:solidFill>
                  <a:srgbClr val="202020"/>
                </a:solidFill>
                <a:latin typeface="Arial" pitchFamily="34" charset="0"/>
                <a:ea typeface="Arial" pitchFamily="34" charset="-122"/>
                <a:cs typeface="Arial" pitchFamily="34" charset="-120"/>
              </a:rPr>
              <a:t>Климат Москвы относится к умеренно-континентальному типу, что обусловлено её удалённостью от океанов и расположением в умеренных широтах.</a:t>
            </a:r>
            <a:endParaRPr lang="en-US" sz="1500" dirty="0"/>
          </a:p>
          <a:p>
            <a:pPr indent="0" marL="0">
              <a:lnSpc>
                <a:spcPct val="92000"/>
              </a:lnSpc>
              <a:spcBef>
                <a:spcPts val="375"/>
              </a:spcBef>
              <a:buNone/>
            </a:pPr>
            <a:endParaRPr lang="en-US" sz="1500" dirty="0"/>
          </a:p>
          <a:p>
            <a:pPr indent="0" marL="0">
              <a:lnSpc>
                <a:spcPct val="92000"/>
              </a:lnSpc>
              <a:spcBef>
                <a:spcPts val="375"/>
              </a:spcBef>
              <a:buNone/>
            </a:pPr>
            <a:r>
              <a:rPr lang="en-US" sz="1200" dirty="0">
                <a:solidFill>
                  <a:srgbClr val="202020"/>
                </a:solidFill>
                <a:latin typeface="Arial" pitchFamily="34" charset="0"/>
                <a:ea typeface="Arial" pitchFamily="34" charset="-122"/>
                <a:cs typeface="Arial" pitchFamily="34" charset="-120"/>
              </a:rPr>
              <a:t> Зимы здесь продолжительные, с температурами, часто опускающимися ниже -10°C, а снег покрывает землю в среднем около пяти месяцев в году. </a:t>
            </a:r>
            <a:endParaRPr lang="en-US" sz="1500" dirty="0"/>
          </a:p>
          <a:p>
            <a:pPr indent="0" marL="0">
              <a:lnSpc>
                <a:spcPct val="92000"/>
              </a:lnSpc>
              <a:spcBef>
                <a:spcPts val="375"/>
              </a:spcBef>
              <a:buNone/>
            </a:pPr>
            <a:endParaRPr lang="en-US" sz="1500" dirty="0"/>
          </a:p>
          <a:p>
            <a:pPr indent="0" marL="0">
              <a:lnSpc>
                <a:spcPct val="92000"/>
              </a:lnSpc>
              <a:spcBef>
                <a:spcPts val="375"/>
              </a:spcBef>
              <a:buNone/>
            </a:pPr>
            <a:r>
              <a:rPr lang="en-US" sz="1200" dirty="0">
                <a:solidFill>
                  <a:srgbClr val="202020"/>
                </a:solidFill>
                <a:latin typeface="Arial" pitchFamily="34" charset="0"/>
                <a:ea typeface="Arial" pitchFamily="34" charset="-122"/>
                <a:cs typeface="Arial" pitchFamily="34" charset="-120"/>
              </a:rPr>
              <a:t>Лето, напротив, может быть довольно жарким, с температурами выше +30°C.</a:t>
            </a:r>
            <a:endParaRPr lang="en-US" sz="15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flipV="1">
            <a:off x="0" y="0"/>
            <a:ext cx="9144000" cy="5148072"/>
          </a:xfrm>
          <a:prstGeom prst="rect">
            <a:avLst/>
          </a:prstGeom>
        </p:spPr>
      </p:pic>
      <p:sp>
        <p:nvSpPr>
          <p:cNvPr id="3" name="Text 0"/>
          <p:cNvSpPr txBox="1"/>
          <p:nvPr/>
        </p:nvSpPr>
        <p:spPr>
          <a:xfrm>
            <a:off x="2210964" y="233091"/>
            <a:ext cx="5486400" cy="526703"/>
          </a:xfrm>
          <a:prstGeom prst="rect">
            <a:avLst/>
          </a:prstGeom>
          <a:noFill/>
          <a:ln/>
        </p:spPr>
        <p:txBody>
          <a:bodyPr wrap="square" lIns="95250" tIns="95250" rIns="95250" bIns="95250" rtlCol="0" anchor="t">
            <a:spAutoFit/>
          </a:bodyPr>
          <a:lstStyle/>
          <a:p>
            <a:pPr algn="l" indent="0" marL="0">
              <a:lnSpc>
                <a:spcPct val="92000"/>
              </a:lnSpc>
              <a:spcBef>
                <a:spcPts val="375"/>
              </a:spcBef>
              <a:buNone/>
            </a:pPr>
            <a:r>
              <a:rPr lang="en-US" sz="2250" dirty="0">
                <a:solidFill>
                  <a:srgbClr val="202020"/>
                </a:solidFill>
                <a:latin typeface="Arial" pitchFamily="34" charset="0"/>
                <a:ea typeface="Arial" pitchFamily="34" charset="-122"/>
                <a:cs typeface="Arial" pitchFamily="34" charset="-120"/>
              </a:rPr>
              <a:t>Рельеф и природные условия Москвы </a:t>
            </a:r>
            <a:endParaRPr lang="en-US" sz="1500" dirty="0"/>
          </a:p>
        </p:txBody>
      </p:sp>
      <p:sp>
        <p:nvSpPr>
          <p:cNvPr id="4" name="Text 1"/>
          <p:cNvSpPr txBox="1"/>
          <p:nvPr/>
        </p:nvSpPr>
        <p:spPr>
          <a:xfrm>
            <a:off x="2306006" y="759793"/>
            <a:ext cx="6400800" cy="2133600"/>
          </a:xfrm>
          <a:prstGeom prst="rect">
            <a:avLst/>
          </a:prstGeom>
          <a:noFill/>
          <a:ln/>
        </p:spPr>
        <p:txBody>
          <a:bodyPr wrap="square" lIns="95250" tIns="95250" rIns="95250" bIns="95250" rtlCol="0" anchor="t">
            <a:spAutoFit/>
          </a:bodyPr>
          <a:lstStyle/>
          <a:p>
            <a:pPr indent="0" marL="0">
              <a:lnSpc>
                <a:spcPct val="92000"/>
              </a:lnSpc>
              <a:spcBef>
                <a:spcPts val="375"/>
              </a:spcBef>
              <a:buNone/>
            </a:pPr>
            <a:r>
              <a:rPr lang="en-US" sz="1200" dirty="0">
                <a:solidFill>
                  <a:srgbClr val="202020"/>
                </a:solidFill>
                <a:latin typeface="Arial" pitchFamily="34" charset="0"/>
                <a:ea typeface="Arial" pitchFamily="34" charset="-122"/>
                <a:cs typeface="Arial" pitchFamily="34" charset="-120"/>
              </a:rPr>
              <a:t>Территория Москвы расположена на Восточно-Европейской равнине, где преобладают пологие холмы и долины рек, формирующие мягкий рельеф. </a:t>
            </a:r>
            <a:endParaRPr lang="en-US" sz="1500" dirty="0"/>
          </a:p>
          <a:p>
            <a:pPr indent="0" marL="0">
              <a:lnSpc>
                <a:spcPct val="92000"/>
              </a:lnSpc>
              <a:spcBef>
                <a:spcPts val="375"/>
              </a:spcBef>
              <a:buNone/>
            </a:pPr>
            <a:endParaRPr lang="en-US" sz="1500" dirty="0"/>
          </a:p>
          <a:p>
            <a:pPr indent="0" marL="0">
              <a:lnSpc>
                <a:spcPct val="92000"/>
              </a:lnSpc>
              <a:spcBef>
                <a:spcPts val="375"/>
              </a:spcBef>
              <a:buNone/>
            </a:pPr>
            <a:r>
              <a:rPr lang="en-US" sz="1200" dirty="0">
                <a:solidFill>
                  <a:srgbClr val="202020"/>
                </a:solidFill>
                <a:latin typeface="Arial" pitchFamily="34" charset="0"/>
                <a:ea typeface="Arial" pitchFamily="34" charset="-122"/>
                <a:cs typeface="Arial" pitchFamily="34" charset="-120"/>
              </a:rPr>
              <a:t>Наиболее высокая точка города — это Воробьёвы горы, достигающие 220 метров над уровнем моря, которые стали популярным местом для прогулок и отдыха. </a:t>
            </a:r>
            <a:endParaRPr lang="en-US" sz="1500" dirty="0"/>
          </a:p>
          <a:p>
            <a:pPr indent="0" marL="0">
              <a:lnSpc>
                <a:spcPct val="92000"/>
              </a:lnSpc>
              <a:spcBef>
                <a:spcPts val="375"/>
              </a:spcBef>
              <a:buNone/>
            </a:pPr>
            <a:endParaRPr lang="en-US" sz="1500" dirty="0"/>
          </a:p>
          <a:p>
            <a:pPr indent="0" marL="0">
              <a:lnSpc>
                <a:spcPct val="92000"/>
              </a:lnSpc>
              <a:spcBef>
                <a:spcPts val="375"/>
              </a:spcBef>
              <a:buNone/>
            </a:pPr>
            <a:r>
              <a:rPr lang="en-US" sz="1200" dirty="0">
                <a:solidFill>
                  <a:srgbClr val="202020"/>
                </a:solidFill>
                <a:latin typeface="Arial" pitchFamily="34" charset="0"/>
                <a:ea typeface="Arial" pitchFamily="34" charset="-122"/>
                <a:cs typeface="Arial" pitchFamily="34" charset="-120"/>
              </a:rPr>
              <a:t>Почвы региона преимущественно дерново-подзолистые, что способствовало развитию сельского хозяйства в окрестностях города до его масштабного расширения.</a:t>
            </a:r>
            <a:endParaRPr lang="en-US"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282946" y="0"/>
            <a:ext cx="3861054" cy="5148072"/>
          </a:xfrm>
          <a:prstGeom prst="rect">
            <a:avLst/>
          </a:prstGeom>
        </p:spPr>
      </p:pic>
      <p:pic>
        <p:nvPicPr>
          <p:cNvPr id="3" name="Image 1" descr="preencoded.png">    </p:cNvPr>
          <p:cNvPicPr>
            <a:picLocks noChangeAspect="1"/>
          </p:cNvPicPr>
          <p:nvPr/>
        </p:nvPicPr>
        <p:blipFill>
          <a:blip r:embed="rId2"/>
          <a:stretch>
            <a:fillRect/>
          </a:stretch>
        </p:blipFill>
        <p:spPr>
          <a:xfrm>
            <a:off x="0" y="0"/>
            <a:ext cx="9144000" cy="5148072"/>
          </a:xfrm>
          <a:prstGeom prst="rect">
            <a:avLst/>
          </a:prstGeom>
        </p:spPr>
      </p:pic>
      <p:sp>
        <p:nvSpPr>
          <p:cNvPr id="4" name="Text 0"/>
          <p:cNvSpPr txBox="1"/>
          <p:nvPr/>
        </p:nvSpPr>
        <p:spPr>
          <a:xfrm>
            <a:off x="228600" y="363156"/>
            <a:ext cx="4921287" cy="526703"/>
          </a:xfrm>
          <a:prstGeom prst="rect">
            <a:avLst/>
          </a:prstGeom>
          <a:noFill/>
          <a:ln/>
        </p:spPr>
        <p:txBody>
          <a:bodyPr wrap="square" lIns="95250" tIns="95250" rIns="95250" bIns="95250" rtlCol="0" anchor="t">
            <a:spAutoFit/>
          </a:bodyPr>
          <a:lstStyle/>
          <a:p>
            <a:pPr indent="0" marL="0">
              <a:lnSpc>
                <a:spcPct val="92000"/>
              </a:lnSpc>
              <a:spcBef>
                <a:spcPts val="375"/>
              </a:spcBef>
              <a:buNone/>
            </a:pPr>
            <a:r>
              <a:rPr lang="en-US" sz="2250" dirty="0">
                <a:solidFill>
                  <a:srgbClr val="202020"/>
                </a:solidFill>
                <a:latin typeface="Arial" pitchFamily="34" charset="0"/>
                <a:ea typeface="Arial" pitchFamily="34" charset="-122"/>
                <a:cs typeface="Arial" pitchFamily="34" charset="-120"/>
              </a:rPr>
              <a:t>Москва-река и водные ресурсы</a:t>
            </a:r>
            <a:endParaRPr lang="en-US" sz="1500" dirty="0"/>
          </a:p>
        </p:txBody>
      </p:sp>
      <p:sp>
        <p:nvSpPr>
          <p:cNvPr id="5" name="Text 1"/>
          <p:cNvSpPr txBox="1"/>
          <p:nvPr/>
        </p:nvSpPr>
        <p:spPr>
          <a:xfrm>
            <a:off x="228600" y="963917"/>
            <a:ext cx="4572000" cy="3009900"/>
          </a:xfrm>
          <a:prstGeom prst="rect">
            <a:avLst/>
          </a:prstGeom>
          <a:noFill/>
          <a:ln/>
        </p:spPr>
        <p:txBody>
          <a:bodyPr wrap="square" lIns="95250" tIns="95250" rIns="95250" bIns="95250" rtlCol="0" anchor="t">
            <a:spAutoFit/>
          </a:bodyPr>
          <a:lstStyle/>
          <a:p>
            <a:pPr indent="0" marL="0">
              <a:lnSpc>
                <a:spcPct val="92000"/>
              </a:lnSpc>
              <a:spcBef>
                <a:spcPts val="375"/>
              </a:spcBef>
              <a:buNone/>
            </a:pPr>
            <a:r>
              <a:rPr lang="en-US" sz="1200" dirty="0">
                <a:solidFill>
                  <a:srgbClr val="202020"/>
                </a:solidFill>
                <a:latin typeface="Arial" pitchFamily="34" charset="0"/>
                <a:ea typeface="Arial" pitchFamily="34" charset="-122"/>
                <a:cs typeface="Arial" pitchFamily="34" charset="-120"/>
              </a:rPr>
              <a:t>Река Москва, протекающая через город, имеет общую длину около 502 километров, из которых 70 километров приходится на территорию столицы. </a:t>
            </a:r>
            <a:endParaRPr lang="en-US" sz="1500" dirty="0"/>
          </a:p>
          <a:p>
            <a:pPr indent="0" marL="0">
              <a:lnSpc>
                <a:spcPct val="92000"/>
              </a:lnSpc>
              <a:spcBef>
                <a:spcPts val="375"/>
              </a:spcBef>
              <a:buNone/>
            </a:pPr>
            <a:endParaRPr lang="en-US" sz="1500" dirty="0"/>
          </a:p>
          <a:p>
            <a:pPr indent="0" marL="0">
              <a:lnSpc>
                <a:spcPct val="92000"/>
              </a:lnSpc>
              <a:spcBef>
                <a:spcPts val="375"/>
              </a:spcBef>
              <a:buNone/>
            </a:pPr>
            <a:r>
              <a:rPr lang="en-US" sz="1200" dirty="0">
                <a:solidFill>
                  <a:srgbClr val="202020"/>
                </a:solidFill>
                <a:latin typeface="Arial" pitchFamily="34" charset="0"/>
                <a:ea typeface="Arial" pitchFamily="34" charset="-122"/>
                <a:cs typeface="Arial" pitchFamily="34" charset="-120"/>
              </a:rPr>
              <a:t>Она играет важную роль в истории и развитии города, будучи источником воды, транспортной артерией и местом отдыха для жителей.</a:t>
            </a:r>
            <a:endParaRPr lang="en-US" sz="1500" dirty="0"/>
          </a:p>
          <a:p>
            <a:pPr indent="0" marL="0">
              <a:lnSpc>
                <a:spcPct val="92000"/>
              </a:lnSpc>
              <a:spcBef>
                <a:spcPts val="375"/>
              </a:spcBef>
              <a:buNone/>
            </a:pPr>
            <a:endParaRPr lang="en-US" sz="1500" dirty="0"/>
          </a:p>
          <a:p>
            <a:pPr indent="0" marL="0">
              <a:lnSpc>
                <a:spcPct val="92000"/>
              </a:lnSpc>
              <a:spcBef>
                <a:spcPts val="375"/>
              </a:spcBef>
              <a:buNone/>
            </a:pPr>
            <a:r>
              <a:rPr lang="en-US" sz="1200" dirty="0">
                <a:solidFill>
                  <a:srgbClr val="202020"/>
                </a:solidFill>
                <a:latin typeface="Arial" pitchFamily="34" charset="0"/>
                <a:ea typeface="Arial" pitchFamily="34" charset="-122"/>
                <a:cs typeface="Arial" pitchFamily="34" charset="-120"/>
              </a:rPr>
              <a:t> За последние десятилетия река подверглась серьёзной экологической нагрузке, однако масштабные проекты по её очистке и благоустройству помогают восстановить её природную красоту.</a:t>
            </a:r>
            <a:endParaRPr lang="en-US" sz="15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8072"/>
          </a:xfrm>
          <a:prstGeom prst="rect">
            <a:avLst/>
          </a:prstGeom>
        </p:spPr>
      </p:pic>
      <p:sp>
        <p:nvSpPr>
          <p:cNvPr id="3" name="Text 0"/>
          <p:cNvSpPr txBox="1"/>
          <p:nvPr/>
        </p:nvSpPr>
        <p:spPr>
          <a:xfrm>
            <a:off x="1113988" y="811850"/>
            <a:ext cx="3657600" cy="862905"/>
          </a:xfrm>
          <a:prstGeom prst="rect">
            <a:avLst/>
          </a:prstGeom>
          <a:noFill/>
          <a:ln/>
        </p:spPr>
        <p:txBody>
          <a:bodyPr wrap="square" lIns="95250" tIns="95250" rIns="95250" bIns="95250" rtlCol="0" anchor="t">
            <a:spAutoFit/>
          </a:bodyPr>
          <a:lstStyle/>
          <a:p>
            <a:pPr algn="ctr" indent="0" marL="0">
              <a:lnSpc>
                <a:spcPct val="92000"/>
              </a:lnSpc>
              <a:spcBef>
                <a:spcPts val="375"/>
              </a:spcBef>
              <a:buNone/>
            </a:pPr>
            <a:r>
              <a:rPr lang="en-US" sz="2250" dirty="0">
                <a:solidFill>
                  <a:srgbClr val="202020"/>
                </a:solidFill>
                <a:latin typeface="Arial" pitchFamily="34" charset="0"/>
                <a:ea typeface="Arial" pitchFamily="34" charset="-122"/>
                <a:cs typeface="Arial" pitchFamily="34" charset="-120"/>
              </a:rPr>
              <a:t>История основания и развития Москвы</a:t>
            </a:r>
            <a:endParaRPr lang="en-US" sz="1500" dirty="0"/>
          </a:p>
        </p:txBody>
      </p:sp>
      <p:sp>
        <p:nvSpPr>
          <p:cNvPr id="4" name="Text 1"/>
          <p:cNvSpPr txBox="1"/>
          <p:nvPr/>
        </p:nvSpPr>
        <p:spPr>
          <a:xfrm>
            <a:off x="648282" y="1819775"/>
            <a:ext cx="5190772" cy="754261"/>
          </a:xfrm>
          <a:prstGeom prst="rect">
            <a:avLst/>
          </a:prstGeom>
          <a:noFill/>
          <a:ln/>
        </p:spPr>
        <p:txBody>
          <a:bodyPr wrap="square" lIns="95250" tIns="95250" rIns="95250" bIns="95250" rtlCol="0" anchor="t">
            <a:spAutoFit/>
          </a:bodyPr>
          <a:lstStyle/>
          <a:p>
            <a:pPr marL="190500" indent="-190500">
              <a:lnSpc>
                <a:spcPct val="92000"/>
              </a:lnSpc>
              <a:spcBef>
                <a:spcPts val="10"/>
              </a:spcBef>
              <a:buSzPct val="100000"/>
              <a:buChar char="•"/>
            </a:pPr>
            <a:r>
              <a:rPr lang="en-US" sz="1200" dirty="0">
                <a:solidFill>
                  <a:srgbClr val="202020"/>
                </a:solidFill>
                <a:latin typeface="Arial" pitchFamily="34" charset="0"/>
                <a:ea typeface="Arial" pitchFamily="34" charset="-122"/>
                <a:cs typeface="Arial" pitchFamily="34" charset="-120"/>
              </a:rPr>
              <a:t>История Москвы начинается с 1147 года, когда князь Юрий Долгорукий впервые упомянул её в летописях как небольшое поселение на границе владений нескольких княжеств.</a:t>
            </a:r>
            <a:endParaRPr lang="en-US" sz="1500" dirty="0"/>
          </a:p>
        </p:txBody>
      </p:sp>
      <p:sp>
        <p:nvSpPr>
          <p:cNvPr id="5" name="Text 2"/>
          <p:cNvSpPr txBox="1"/>
          <p:nvPr/>
        </p:nvSpPr>
        <p:spPr>
          <a:xfrm>
            <a:off x="648282" y="2627026"/>
            <a:ext cx="5753278" cy="1760190"/>
          </a:xfrm>
          <a:prstGeom prst="rect">
            <a:avLst/>
          </a:prstGeom>
          <a:noFill/>
          <a:ln/>
        </p:spPr>
        <p:txBody>
          <a:bodyPr wrap="square" lIns="95250" tIns="95250" rIns="95250" bIns="95250" rtlCol="0" anchor="t">
            <a:spAutoFit/>
          </a:bodyPr>
          <a:lstStyle/>
          <a:p>
            <a:pPr marL="190500" indent="-190500">
              <a:lnSpc>
                <a:spcPct val="92000"/>
              </a:lnSpc>
              <a:spcBef>
                <a:spcPts val="10"/>
              </a:spcBef>
              <a:buSzPct val="100000"/>
              <a:buChar char="•"/>
            </a:pPr>
            <a:r>
              <a:rPr lang="en-US" sz="1200" dirty="0">
                <a:solidFill>
                  <a:srgbClr val="202020"/>
                </a:solidFill>
                <a:latin typeface="Arial" pitchFamily="34" charset="0"/>
                <a:ea typeface="Arial" pitchFamily="34" charset="-122"/>
                <a:cs typeface="Arial" pitchFamily="34" charset="-120"/>
              </a:rPr>
              <a:t>В XIII веке город стал важным центром борьбы против монголо-татарского ига, а в XIV веке под властью князя Ивана Калиты начал своё стремительное развитие как политический и духовный центр Руси.</a:t>
            </a:r>
            <a:endParaRPr lang="en-US" sz="1500" dirty="0"/>
          </a:p>
          <a:p>
            <a:pPr indent="0" marL="0">
              <a:lnSpc>
                <a:spcPct val="92000"/>
              </a:lnSpc>
              <a:spcBef>
                <a:spcPts val="375"/>
              </a:spcBef>
              <a:buNone/>
            </a:pPr>
            <a:endParaRPr lang="en-US" sz="1500" dirty="0"/>
          </a:p>
          <a:p>
            <a:pPr marL="190500" indent="-190500">
              <a:lnSpc>
                <a:spcPct val="92000"/>
              </a:lnSpc>
              <a:spcBef>
                <a:spcPts val="10"/>
              </a:spcBef>
              <a:buSzPct val="100000"/>
              <a:buChar char="•"/>
            </a:pPr>
            <a:r>
              <a:rPr lang="en-US" sz="1200" dirty="0">
                <a:solidFill>
                  <a:srgbClr val="202020"/>
                </a:solidFill>
                <a:latin typeface="Arial" pitchFamily="34" charset="0"/>
                <a:ea typeface="Arial" pitchFamily="34" charset="-122"/>
                <a:cs typeface="Arial" pitchFamily="34" charset="-120"/>
              </a:rPr>
              <a:t>С XV века Москва становится столицей единого Российского государства, что приводит к строительству Кремля, белокаменных стен и первых каменных храмов. Это наследие легло в основу современного облика города.</a:t>
            </a:r>
            <a:endParaRPr lang="en-US" sz="15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939143" cy="5143500"/>
          </a:xfrm>
          <a:prstGeom prst="rect">
            <a:avLst/>
          </a:prstGeom>
        </p:spPr>
      </p:pic>
      <p:pic>
        <p:nvPicPr>
          <p:cNvPr id="3" name="Image 1" descr="preencoded.png">    </p:cNvPr>
          <p:cNvPicPr>
            <a:picLocks noChangeAspect="1"/>
          </p:cNvPicPr>
          <p:nvPr/>
        </p:nvPicPr>
        <p:blipFill>
          <a:blip r:embed="rId2"/>
          <a:stretch>
            <a:fillRect/>
          </a:stretch>
        </p:blipFill>
        <p:spPr>
          <a:xfrm>
            <a:off x="0" y="0"/>
            <a:ext cx="9144000" cy="5148072"/>
          </a:xfrm>
          <a:prstGeom prst="rect">
            <a:avLst/>
          </a:prstGeom>
        </p:spPr>
      </p:pic>
      <p:sp>
        <p:nvSpPr>
          <p:cNvPr id="4" name="Text 0"/>
          <p:cNvSpPr txBox="1"/>
          <p:nvPr/>
        </p:nvSpPr>
        <p:spPr>
          <a:xfrm>
            <a:off x="3200400" y="448694"/>
            <a:ext cx="5486400" cy="526703"/>
          </a:xfrm>
          <a:prstGeom prst="rect">
            <a:avLst/>
          </a:prstGeom>
          <a:noFill/>
          <a:ln/>
        </p:spPr>
        <p:txBody>
          <a:bodyPr wrap="square" lIns="95250" tIns="95250" rIns="95250" bIns="95250" rtlCol="0" anchor="t">
            <a:spAutoFit/>
          </a:bodyPr>
          <a:lstStyle/>
          <a:p>
            <a:pPr algn="l" indent="0" marL="0">
              <a:lnSpc>
                <a:spcPct val="92000"/>
              </a:lnSpc>
              <a:spcBef>
                <a:spcPts val="375"/>
              </a:spcBef>
              <a:buNone/>
            </a:pPr>
            <a:r>
              <a:rPr lang="en-US" sz="2250" dirty="0">
                <a:solidFill>
                  <a:srgbClr val="202020"/>
                </a:solidFill>
                <a:latin typeface="Arial" pitchFamily="34" charset="0"/>
                <a:ea typeface="Arial" pitchFamily="34" charset="-122"/>
                <a:cs typeface="Arial" pitchFamily="34" charset="-120"/>
              </a:rPr>
              <a:t>Архитектурное наследие Москвы </a:t>
            </a:r>
            <a:endParaRPr lang="en-US" sz="1500" dirty="0"/>
          </a:p>
        </p:txBody>
      </p:sp>
      <p:sp>
        <p:nvSpPr>
          <p:cNvPr id="5" name="Text 1"/>
          <p:cNvSpPr txBox="1"/>
          <p:nvPr/>
        </p:nvSpPr>
        <p:spPr>
          <a:xfrm>
            <a:off x="3200400" y="975396"/>
            <a:ext cx="5486400" cy="3164086"/>
          </a:xfrm>
          <a:prstGeom prst="rect">
            <a:avLst/>
          </a:prstGeom>
          <a:noFill/>
          <a:ln/>
        </p:spPr>
        <p:txBody>
          <a:bodyPr wrap="square" lIns="95250" tIns="95250" rIns="95250" bIns="95250" rtlCol="0" anchor="t">
            <a:spAutoFit/>
          </a:bodyPr>
          <a:lstStyle/>
          <a:p>
            <a:pPr indent="0" marL="0">
              <a:lnSpc>
                <a:spcPct val="92000"/>
              </a:lnSpc>
              <a:spcBef>
                <a:spcPts val="375"/>
              </a:spcBef>
              <a:buNone/>
            </a:pPr>
            <a:r>
              <a:rPr lang="en-US" sz="1200" dirty="0">
                <a:solidFill>
                  <a:srgbClr val="202020"/>
                </a:solidFill>
                <a:latin typeface="Arial" pitchFamily="34" charset="0"/>
                <a:ea typeface="Arial" pitchFamily="34" charset="-122"/>
                <a:cs typeface="Arial" pitchFamily="34" charset="-120"/>
              </a:rPr>
              <a:t>Архитектурное наследие Москвы поражает своим разнообразием: от древних храмов и кремлёвских стен до футуристических небоскрёбов Москва-Сити. </a:t>
            </a:r>
            <a:endParaRPr lang="en-US" sz="1500" dirty="0"/>
          </a:p>
          <a:p>
            <a:pPr indent="0" marL="0">
              <a:lnSpc>
                <a:spcPct val="92000"/>
              </a:lnSpc>
              <a:spcBef>
                <a:spcPts val="375"/>
              </a:spcBef>
              <a:buNone/>
            </a:pPr>
            <a:endParaRPr lang="en-US" sz="1500" dirty="0"/>
          </a:p>
          <a:p>
            <a:pPr marL="190500" indent="-190500">
              <a:lnSpc>
                <a:spcPct val="92000"/>
              </a:lnSpc>
              <a:spcBef>
                <a:spcPts val="10"/>
              </a:spcBef>
              <a:buSzPct val="100000"/>
              <a:buChar char="•"/>
            </a:pPr>
            <a:r>
              <a:rPr lang="en-US" sz="1200" dirty="0">
                <a:solidFill>
                  <a:srgbClr val="202020"/>
                </a:solidFill>
                <a:latin typeface="Arial" pitchFamily="34" charset="0"/>
                <a:ea typeface="Arial" pitchFamily="34" charset="-122"/>
                <a:cs typeface="Arial" pitchFamily="34" charset="-120"/>
              </a:rPr>
              <a:t>Московский Кремль, построенный в XV веке, является символом власти и историческим центром города, включённым в список Всемирного наследия ЮНЕСКО. </a:t>
            </a:r>
            <a:endParaRPr lang="en-US" sz="1500" dirty="0"/>
          </a:p>
          <a:p>
            <a:pPr indent="0" marL="0">
              <a:lnSpc>
                <a:spcPct val="92000"/>
              </a:lnSpc>
              <a:spcBef>
                <a:spcPts val="375"/>
              </a:spcBef>
              <a:buNone/>
            </a:pPr>
            <a:endParaRPr lang="en-US" sz="1500" dirty="0"/>
          </a:p>
          <a:p>
            <a:pPr marL="190500" indent="-190500">
              <a:lnSpc>
                <a:spcPct val="92000"/>
              </a:lnSpc>
              <a:spcBef>
                <a:spcPts val="10"/>
              </a:spcBef>
              <a:buSzPct val="100000"/>
              <a:buChar char="•"/>
            </a:pPr>
            <a:r>
              <a:rPr lang="en-US" sz="1200" dirty="0">
                <a:solidFill>
                  <a:srgbClr val="202020"/>
                </a:solidFill>
                <a:latin typeface="Arial" pitchFamily="34" charset="0"/>
                <a:ea typeface="Arial" pitchFamily="34" charset="-122"/>
                <a:cs typeface="Arial" pitchFamily="34" charset="-120"/>
              </a:rPr>
              <a:t>Особое место занимают такие шедевры, как Храм Василия Блаженного, соборы Красной площади и сталинские высотки, которые стали архитектурными визитными карточками столицы. </a:t>
            </a:r>
            <a:endParaRPr lang="en-US" sz="1500" dirty="0"/>
          </a:p>
          <a:p>
            <a:pPr indent="0" marL="0">
              <a:lnSpc>
                <a:spcPct val="92000"/>
              </a:lnSpc>
              <a:spcBef>
                <a:spcPts val="375"/>
              </a:spcBef>
              <a:buNone/>
            </a:pPr>
            <a:endParaRPr lang="en-US" sz="1500" dirty="0"/>
          </a:p>
          <a:p>
            <a:pPr marL="190500" indent="-190500">
              <a:lnSpc>
                <a:spcPct val="92000"/>
              </a:lnSpc>
              <a:spcBef>
                <a:spcPts val="10"/>
              </a:spcBef>
              <a:buSzPct val="100000"/>
              <a:buChar char="•"/>
            </a:pPr>
            <a:r>
              <a:rPr lang="en-US" sz="1200" dirty="0">
                <a:solidFill>
                  <a:srgbClr val="202020"/>
                </a:solidFill>
                <a:latin typeface="Arial" pitchFamily="34" charset="0"/>
                <a:ea typeface="Arial" pitchFamily="34" charset="-122"/>
                <a:cs typeface="Arial" pitchFamily="34" charset="-120"/>
              </a:rPr>
              <a:t>Современная архитектура Москвы сочетает в себе инновации и уважение к традициям, создавая уникальный городской ландшафт.</a:t>
            </a:r>
            <a:endParaRPr lang="en-US" sz="15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8072"/>
          </a:xfrm>
          <a:prstGeom prst="rect">
            <a:avLst/>
          </a:prstGeom>
        </p:spPr>
      </p:pic>
      <p:sp>
        <p:nvSpPr>
          <p:cNvPr id="3" name="Text 0"/>
          <p:cNvSpPr txBox="1"/>
          <p:nvPr/>
        </p:nvSpPr>
        <p:spPr>
          <a:xfrm>
            <a:off x="1078272" y="1085172"/>
            <a:ext cx="7315200" cy="526703"/>
          </a:xfrm>
          <a:prstGeom prst="rect">
            <a:avLst/>
          </a:prstGeom>
          <a:noFill/>
          <a:ln/>
        </p:spPr>
        <p:txBody>
          <a:bodyPr wrap="square" lIns="95250" tIns="95250" rIns="95250" bIns="95250" rtlCol="0" anchor="t">
            <a:spAutoFit/>
          </a:bodyPr>
          <a:lstStyle/>
          <a:p>
            <a:pPr algn="ctr" indent="0" marL="0">
              <a:lnSpc>
                <a:spcPct val="92000"/>
              </a:lnSpc>
              <a:spcBef>
                <a:spcPts val="375"/>
              </a:spcBef>
              <a:buNone/>
            </a:pPr>
            <a:r>
              <a:rPr lang="en-US" sz="2250" dirty="0">
                <a:solidFill>
                  <a:srgbClr val="202020"/>
                </a:solidFill>
                <a:latin typeface="Arial" pitchFamily="34" charset="0"/>
                <a:ea typeface="Arial" pitchFamily="34" charset="-122"/>
                <a:cs typeface="Arial" pitchFamily="34" charset="-120"/>
              </a:rPr>
              <a:t>Население и демография Москвы </a:t>
            </a:r>
            <a:endParaRPr lang="en-US" sz="1500" dirty="0"/>
          </a:p>
        </p:txBody>
      </p:sp>
      <p:sp>
        <p:nvSpPr>
          <p:cNvPr id="4" name="Text 1"/>
          <p:cNvSpPr txBox="1"/>
          <p:nvPr/>
        </p:nvSpPr>
        <p:spPr>
          <a:xfrm>
            <a:off x="914400" y="1763268"/>
            <a:ext cx="7315200" cy="2133600"/>
          </a:xfrm>
          <a:prstGeom prst="rect">
            <a:avLst/>
          </a:prstGeom>
          <a:noFill/>
          <a:ln/>
        </p:spPr>
        <p:txBody>
          <a:bodyPr wrap="square" lIns="95250" tIns="95250" rIns="95250" bIns="95250" rtlCol="0" anchor="t">
            <a:spAutoFit/>
          </a:bodyPr>
          <a:lstStyle/>
          <a:p>
            <a:pPr indent="0" marL="0">
              <a:lnSpc>
                <a:spcPct val="92000"/>
              </a:lnSpc>
              <a:spcBef>
                <a:spcPts val="375"/>
              </a:spcBef>
              <a:buNone/>
            </a:pPr>
            <a:r>
              <a:rPr lang="en-US" sz="1200" dirty="0">
                <a:solidFill>
                  <a:srgbClr val="202020"/>
                </a:solidFill>
                <a:latin typeface="Arial" pitchFamily="34" charset="0"/>
                <a:ea typeface="Arial" pitchFamily="34" charset="-122"/>
                <a:cs typeface="Arial" pitchFamily="34" charset="-120"/>
              </a:rPr>
              <a:t>Население Москвы составляет более 12 миллионов человек, что делает её крупнейшим городом России и одним из самых населённых мегаполисов Европы. </a:t>
            </a:r>
            <a:endParaRPr lang="en-US" sz="1500" dirty="0"/>
          </a:p>
          <a:p>
            <a:pPr indent="0" marL="0">
              <a:lnSpc>
                <a:spcPct val="92000"/>
              </a:lnSpc>
              <a:spcBef>
                <a:spcPts val="375"/>
              </a:spcBef>
              <a:buNone/>
            </a:pPr>
            <a:endParaRPr lang="en-US" sz="1500" dirty="0"/>
          </a:p>
          <a:p>
            <a:pPr indent="0" marL="0">
              <a:lnSpc>
                <a:spcPct val="92000"/>
              </a:lnSpc>
              <a:spcBef>
                <a:spcPts val="375"/>
              </a:spcBef>
              <a:buNone/>
            </a:pPr>
            <a:r>
              <a:rPr lang="en-US" sz="1200" dirty="0">
                <a:solidFill>
                  <a:srgbClr val="202020"/>
                </a:solidFill>
                <a:latin typeface="Arial" pitchFamily="34" charset="0"/>
                <a:ea typeface="Arial" pitchFamily="34" charset="-122"/>
                <a:cs typeface="Arial" pitchFamily="34" charset="-120"/>
              </a:rPr>
              <a:t>Город отличается многонациональным составом населения, где проживают представители более 160 этнических групп, говорящих на разных языках и сохраняющих свои культурные традиции.</a:t>
            </a:r>
            <a:endParaRPr lang="en-US" sz="1500" dirty="0"/>
          </a:p>
          <a:p>
            <a:pPr indent="0" marL="0">
              <a:lnSpc>
                <a:spcPct val="92000"/>
              </a:lnSpc>
              <a:spcBef>
                <a:spcPts val="375"/>
              </a:spcBef>
              <a:buNone/>
            </a:pPr>
            <a:endParaRPr lang="en-US" sz="1500" dirty="0"/>
          </a:p>
          <a:p>
            <a:pPr indent="0" marL="0">
              <a:lnSpc>
                <a:spcPct val="92000"/>
              </a:lnSpc>
              <a:spcBef>
                <a:spcPts val="375"/>
              </a:spcBef>
              <a:buNone/>
            </a:pPr>
            <a:r>
              <a:rPr lang="en-US" sz="1200" dirty="0">
                <a:solidFill>
                  <a:srgbClr val="202020"/>
                </a:solidFill>
                <a:latin typeface="Arial" pitchFamily="34" charset="0"/>
                <a:ea typeface="Arial" pitchFamily="34" charset="-122"/>
                <a:cs typeface="Arial" pitchFamily="34" charset="-120"/>
              </a:rPr>
              <a:t>Демографическая ситуация в столице характеризуется высокой плотностью населения, особенно в центральных районах, где на квадратный километр приходится более 10 тысяч человек</a:t>
            </a:r>
            <a:endParaRPr lang="en-US" sz="15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9144000" cy="5148072"/>
          </a:xfrm>
          <a:prstGeom prst="rect">
            <a:avLst/>
          </a:prstGeom>
        </p:spPr>
      </p:pic>
      <p:sp>
        <p:nvSpPr>
          <p:cNvPr id="3" name="Text 0"/>
          <p:cNvSpPr txBox="1"/>
          <p:nvPr/>
        </p:nvSpPr>
        <p:spPr>
          <a:xfrm>
            <a:off x="85538" y="69827"/>
            <a:ext cx="3657600" cy="825698"/>
          </a:xfrm>
          <a:prstGeom prst="rect">
            <a:avLst/>
          </a:prstGeom>
          <a:noFill/>
          <a:ln/>
        </p:spPr>
        <p:txBody>
          <a:bodyPr wrap="square" lIns="95250" tIns="95250" rIns="95250" bIns="95250" rtlCol="0" anchor="t">
            <a:spAutoFit/>
          </a:bodyPr>
          <a:lstStyle/>
          <a:p>
            <a:pPr indent="0" marL="0">
              <a:lnSpc>
                <a:spcPct val="92000"/>
              </a:lnSpc>
              <a:spcBef>
                <a:spcPts val="375"/>
              </a:spcBef>
              <a:buNone/>
            </a:pPr>
            <a:r>
              <a:rPr lang="en-US" sz="2175" dirty="0">
                <a:solidFill>
                  <a:srgbClr val="202020"/>
                </a:solidFill>
                <a:latin typeface="Arial" pitchFamily="34" charset="0"/>
                <a:ea typeface="Arial" pitchFamily="34" charset="-122"/>
                <a:cs typeface="Arial" pitchFamily="34" charset="-120"/>
              </a:rPr>
              <a:t>Экономика и промышленность Москвы</a:t>
            </a:r>
            <a:endParaRPr lang="en-US" sz="1500" dirty="0"/>
          </a:p>
        </p:txBody>
      </p:sp>
      <p:sp>
        <p:nvSpPr>
          <p:cNvPr id="4" name="Text 1"/>
          <p:cNvSpPr txBox="1"/>
          <p:nvPr/>
        </p:nvSpPr>
        <p:spPr>
          <a:xfrm>
            <a:off x="85538" y="950522"/>
            <a:ext cx="3942726" cy="2415480"/>
          </a:xfrm>
          <a:prstGeom prst="rect">
            <a:avLst/>
          </a:prstGeom>
          <a:noFill/>
          <a:ln/>
        </p:spPr>
        <p:txBody>
          <a:bodyPr wrap="square" lIns="95250" tIns="95250" rIns="95250" bIns="95250" rtlCol="0" anchor="t">
            <a:spAutoFit/>
          </a:bodyPr>
          <a:lstStyle/>
          <a:p>
            <a:pPr marL="190500" indent="-190500">
              <a:lnSpc>
                <a:spcPct val="92000"/>
              </a:lnSpc>
              <a:spcBef>
                <a:spcPts val="10"/>
              </a:spcBef>
              <a:buSzPct val="100000"/>
              <a:buChar char="•"/>
            </a:pPr>
            <a:r>
              <a:rPr lang="en-US" sz="1200" dirty="0">
                <a:solidFill>
                  <a:srgbClr val="202020"/>
                </a:solidFill>
                <a:latin typeface="Arial" pitchFamily="34" charset="0"/>
                <a:ea typeface="Arial" pitchFamily="34" charset="-122"/>
                <a:cs typeface="Arial" pitchFamily="34" charset="-120"/>
              </a:rPr>
              <a:t>Экономика Москвы является одной из самых мощных в стране, обеспечивая около 25% ВВП России.</a:t>
            </a:r>
            <a:endParaRPr lang="en-US" sz="1500" dirty="0"/>
          </a:p>
          <a:p>
            <a:pPr indent="0" marL="0">
              <a:lnSpc>
                <a:spcPct val="92000"/>
              </a:lnSpc>
              <a:spcBef>
                <a:spcPts val="375"/>
              </a:spcBef>
              <a:buNone/>
            </a:pPr>
            <a:endParaRPr lang="en-US" sz="1500" dirty="0"/>
          </a:p>
          <a:p>
            <a:pPr marL="190500" indent="-190500">
              <a:lnSpc>
                <a:spcPct val="92000"/>
              </a:lnSpc>
              <a:spcBef>
                <a:spcPts val="10"/>
              </a:spcBef>
              <a:buSzPct val="100000"/>
              <a:buChar char="•"/>
            </a:pPr>
            <a:r>
              <a:rPr lang="en-US" sz="1200" dirty="0">
                <a:solidFill>
                  <a:srgbClr val="202020"/>
                </a:solidFill>
                <a:latin typeface="Arial" pitchFamily="34" charset="0"/>
                <a:ea typeface="Arial" pitchFamily="34" charset="-122"/>
                <a:cs typeface="Arial" pitchFamily="34" charset="-120"/>
              </a:rPr>
              <a:t>Город специализируется на финансовых услугах, торговле, IT-технологиях и производстве, что делает его важнейшим экономическим центром.</a:t>
            </a:r>
            <a:endParaRPr lang="en-US" sz="1500" dirty="0"/>
          </a:p>
          <a:p>
            <a:pPr indent="0" marL="0">
              <a:lnSpc>
                <a:spcPct val="92000"/>
              </a:lnSpc>
              <a:spcBef>
                <a:spcPts val="375"/>
              </a:spcBef>
              <a:buNone/>
            </a:pPr>
            <a:endParaRPr lang="en-US" sz="1500" dirty="0"/>
          </a:p>
          <a:p>
            <a:pPr marL="190500" indent="-190500">
              <a:lnSpc>
                <a:spcPct val="92000"/>
              </a:lnSpc>
              <a:spcBef>
                <a:spcPts val="10"/>
              </a:spcBef>
              <a:buSzPct val="100000"/>
              <a:buChar char="•"/>
            </a:pPr>
            <a:r>
              <a:rPr lang="en-US" sz="1200" dirty="0">
                <a:solidFill>
                  <a:srgbClr val="202020"/>
                </a:solidFill>
                <a:latin typeface="Arial" pitchFamily="34" charset="0"/>
                <a:ea typeface="Arial" pitchFamily="34" charset="-122"/>
                <a:cs typeface="Arial" pitchFamily="34" charset="-120"/>
              </a:rPr>
              <a:t>Здесь находятся штаб-квартиры крупнейших компаний, банков и международных организаций. </a:t>
            </a:r>
            <a:endParaRPr lang="en-US" sz="1500" dirty="0"/>
          </a:p>
        </p:txBody>
      </p:sp>
      <p:sp>
        <p:nvSpPr>
          <p:cNvPr id="5" name="Text 2"/>
          <p:cNvSpPr txBox="1"/>
          <p:nvPr/>
        </p:nvSpPr>
        <p:spPr>
          <a:xfrm>
            <a:off x="85538" y="3366003"/>
            <a:ext cx="2879775" cy="1104900"/>
          </a:xfrm>
          <a:prstGeom prst="rect">
            <a:avLst/>
          </a:prstGeom>
          <a:noFill/>
          <a:ln/>
        </p:spPr>
        <p:txBody>
          <a:bodyPr wrap="square" lIns="95250" tIns="95250" rIns="95250" bIns="95250" rtlCol="0" anchor="t">
            <a:spAutoFit/>
          </a:bodyPr>
          <a:lstStyle/>
          <a:p>
            <a:pPr marL="190500" indent="-190500">
              <a:lnSpc>
                <a:spcPct val="92000"/>
              </a:lnSpc>
              <a:spcBef>
                <a:spcPts val="10"/>
              </a:spcBef>
              <a:buSzPct val="100000"/>
              <a:buChar char="•"/>
            </a:pPr>
            <a:r>
              <a:rPr lang="en-US" sz="1200" dirty="0">
                <a:solidFill>
                  <a:srgbClr val="202020"/>
                </a:solidFill>
                <a:latin typeface="Arial" pitchFamily="34" charset="0"/>
                <a:ea typeface="Arial" pitchFamily="34" charset="-122"/>
                <a:cs typeface="Arial" pitchFamily="34" charset="-120"/>
              </a:rPr>
              <a:t>Промышленность Москвы включает предприятия машиностроения, пищевой промышленности и производства товаров народного потребления.</a:t>
            </a:r>
            <a:endParaRPr lang="en-US" sz="15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2025-07-11T11:11:38Z</dcterms:created>
  <dcterms:modified xsi:type="dcterms:W3CDTF">2025-07-11T11:11:38Z</dcterms:modified>
</cp:coreProperties>
</file>