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notesMasterIdLst>
    <p:notesMasterId r:id="rId17"/>
  </p:notesMasterIdLst>
  <p:sldSz cx="9144000" cy="5143500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20" Type="http://schemas.openxmlformats.org/officeDocument/2006/relationships/theme" Target="theme/theme1.xml"/><Relationship Id="rId2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Point_MASTER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-image-1.png"/><Relationship Id="rId2" Type="http://schemas.openxmlformats.org/officeDocument/2006/relationships/image" Target="../media/image-1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1-1.png"/><Relationship Id="rId2" Type="http://schemas.openxmlformats.org/officeDocument/2006/relationships/image" Target="../media/image-11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2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3-1.png"/><Relationship Id="rId2" Type="http://schemas.openxmlformats.org/officeDocument/2006/relationships/image" Target="../media/image-13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4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5-1.jpeg"/><Relationship Id="rId2" Type="http://schemas.openxmlformats.org/officeDocument/2006/relationships/image" Target="../media/image-15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image" Target="../media/image-3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5-image-1.png"/><Relationship Id="rId2" Type="http://schemas.openxmlformats.org/officeDocument/2006/relationships/image" Target="../media/image-5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image" Target="../media/image-7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9-image-1.png"/><Relationship Id="rId2" Type="http://schemas.openxmlformats.org/officeDocument/2006/relationships/image" Target="../media/image-9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8072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228600" y="118651"/>
            <a:ext cx="7315200" cy="526703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225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Многообразие и значение земноводных</a:t>
            </a:r>
            <a:endParaRPr lang="en-US" sz="1500" dirty="0"/>
          </a:p>
        </p:txBody>
      </p:sp>
      <p:sp>
        <p:nvSpPr>
          <p:cNvPr id="4" name="Text 1"/>
          <p:cNvSpPr txBox="1"/>
          <p:nvPr/>
        </p:nvSpPr>
        <p:spPr>
          <a:xfrm>
            <a:off x="228600" y="694501"/>
            <a:ext cx="8645789" cy="1600200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Земноводные — это удивительная группа животных, которая объединяет лягушек, жаб, тритонов и саламандр, играющих важную роль в экосистемах. Эти существа уникальны тем, что большинство из них начинают свою жизнь в воде, а затем переходят к жизни на суше.</a:t>
            </a: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 данной презентации мы рассмотрим многообразие земноводных, их классификацию, особенности строения и образа жизни, а также значение этих удивительных существ для природы и человека. </a:t>
            </a:r>
            <a:endParaRPr lang="en-US" sz="15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8072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1128245" y="914400"/>
            <a:ext cx="7101355" cy="526703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algn="l"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225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Угрозы для земноводных </a:t>
            </a:r>
            <a:endParaRPr lang="en-US" sz="1500" dirty="0"/>
          </a:p>
        </p:txBody>
      </p:sp>
      <p:sp>
        <p:nvSpPr>
          <p:cNvPr id="4" name="Text 1"/>
          <p:cNvSpPr txBox="1"/>
          <p:nvPr/>
        </p:nvSpPr>
        <p:spPr>
          <a:xfrm>
            <a:off x="1128245" y="1581691"/>
            <a:ext cx="5442871" cy="1114425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Сегодня земноводные находятся под серьёзной угрозой исчезновения из-за разрушения их естественных местообитаний, загрязнения воды и почвы, а также распространения болезней, таких как хитридиомикоз.</a:t>
            </a: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endParaRPr lang="en-US" sz="1500" dirty="0"/>
          </a:p>
        </p:txBody>
      </p:sp>
      <p:sp>
        <p:nvSpPr>
          <p:cNvPr id="5" name="Text 2"/>
          <p:cNvSpPr txBox="1"/>
          <p:nvPr/>
        </p:nvSpPr>
        <p:spPr>
          <a:xfrm>
            <a:off x="1128245" y="2574036"/>
            <a:ext cx="5788064" cy="1381125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Изменение климата также оказывает негативное влияние, так как многие виды не могут адаптироваться к новым условиям. </a:t>
            </a: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По оценкам учёных, около трети всех видов земноводных находятся под угрозой вымирания.</a:t>
            </a:r>
            <a:endParaRPr lang="en-US" sz="15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2895791" cy="5148072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8072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3200400" y="914400"/>
            <a:ext cx="5486400" cy="526703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algn="l"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225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Охрана земноводных </a:t>
            </a:r>
            <a:endParaRPr lang="en-US" sz="1500" dirty="0"/>
          </a:p>
        </p:txBody>
      </p:sp>
      <p:sp>
        <p:nvSpPr>
          <p:cNvPr id="5" name="Text 1"/>
          <p:cNvSpPr txBox="1"/>
          <p:nvPr/>
        </p:nvSpPr>
        <p:spPr>
          <a:xfrm>
            <a:off x="3276434" y="1507236"/>
            <a:ext cx="5486400" cy="2133600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Для защиты земноводных создаются заповедники, национальные парки и другие охраняемые территории, где они могут жить в безопасности. </a:t>
            </a: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Международные организации ведут мониторинг состояния популяций земноводных и разрабатывают программы по их сохранению. </a:t>
            </a: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Например, проекты по восстановлению водоёмов и созданию искусственных сред обитания помогают спасать редкие виды.</a:t>
            </a:r>
            <a:endParaRPr lang="en-US" sz="15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8072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914400" y="1417146"/>
            <a:ext cx="7315200" cy="526703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algn="ctr"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225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Интересные факты о земноводных </a:t>
            </a:r>
            <a:endParaRPr lang="en-US" sz="1500" dirty="0"/>
          </a:p>
        </p:txBody>
      </p:sp>
      <p:sp>
        <p:nvSpPr>
          <p:cNvPr id="4" name="Text 1"/>
          <p:cNvSpPr txBox="1"/>
          <p:nvPr/>
        </p:nvSpPr>
        <p:spPr>
          <a:xfrm>
            <a:off x="914400" y="2086412"/>
            <a:ext cx="7315200" cy="2133600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algn="ctr"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Многие земноводные обладают удивительными способностями, которые делают их уникальными. </a:t>
            </a: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endParaRPr lang="en-US" sz="1500" dirty="0"/>
          </a:p>
          <a:p>
            <a:pPr algn="ctr"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Например, некоторые виды лягушек могут прыгать на расстояние, в 20 раз превышающее длину их тела, а тропические лягушки-древолазы используют яркую окраску для предупреждения хищников о своей ядовитости. </a:t>
            </a: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endParaRPr lang="en-US" sz="1500" dirty="0"/>
          </a:p>
          <a:p>
            <a:pPr algn="ctr"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Есть даже виды, способные замерзать зимой и оживать весной благодаря специальным механизмам защиты клеток.</a:t>
            </a:r>
            <a:endParaRPr lang="en-US" sz="15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606089" y="0"/>
            <a:ext cx="3537911" cy="5148072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8072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228600" y="914400"/>
            <a:ext cx="4572000" cy="526703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algn="l"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225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Земноводные в культуре </a:t>
            </a:r>
            <a:endParaRPr lang="en-US" sz="1500" dirty="0"/>
          </a:p>
        </p:txBody>
      </p:sp>
      <p:sp>
        <p:nvSpPr>
          <p:cNvPr id="5" name="Text 1"/>
          <p:cNvSpPr txBox="1"/>
          <p:nvPr/>
        </p:nvSpPr>
        <p:spPr>
          <a:xfrm>
            <a:off x="228600" y="1660024"/>
            <a:ext cx="4790597" cy="2571750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Земноводные часто встречаются в мифах, легендах и искусстве разных народов мира. </a:t>
            </a: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Например, в древних культурах лягушки символизировали плодородие и возрождение, а в некоторых странах они считаются предвестниками дождя. </a:t>
            </a: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 современной культуре земноводные стали героями книг, фильмов и мультфильмов, таких как знаменитая «Принцесса-лягушка».</a:t>
            </a:r>
            <a:endParaRPr lang="en-US" sz="15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8072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914400" y="914400"/>
            <a:ext cx="7315200" cy="526703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algn="l"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225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Эксперименты и исследования земноводных </a:t>
            </a:r>
            <a:endParaRPr lang="en-US" sz="1500" dirty="0"/>
          </a:p>
        </p:txBody>
      </p:sp>
      <p:sp>
        <p:nvSpPr>
          <p:cNvPr id="4" name="Text 1"/>
          <p:cNvSpPr txBox="1"/>
          <p:nvPr/>
        </p:nvSpPr>
        <p:spPr>
          <a:xfrm>
            <a:off x="914400" y="1828800"/>
            <a:ext cx="6098661" cy="2352675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Земноводные традиционно используются в научных исследованиях благодаря их простому строению и доступности для наблюдений. </a:t>
            </a: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Например, опыты с головастиками помогли учёным понять механизмы регенерации тканей, а изучение их развития стало основой для современной эмбриологии. </a:t>
            </a: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Исследования земноводных продолжают открывать новые горизонты в биологии и медицине.</a:t>
            </a:r>
            <a:endParaRPr lang="en-US" sz="15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2939143" cy="51435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8072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3200400" y="743324"/>
            <a:ext cx="5486400" cy="526703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algn="l"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225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Заключение </a:t>
            </a:r>
            <a:endParaRPr lang="en-US" sz="1500" dirty="0"/>
          </a:p>
        </p:txBody>
      </p:sp>
      <p:sp>
        <p:nvSpPr>
          <p:cNvPr id="5" name="Text 1"/>
          <p:cNvSpPr txBox="1"/>
          <p:nvPr/>
        </p:nvSpPr>
        <p:spPr>
          <a:xfrm>
            <a:off x="3200400" y="1270027"/>
            <a:ext cx="5486400" cy="2571750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Земноводные — это не только удивительные существа, но и важнейшая часть экосистем нашей планеты, играющая ключевую роль в поддержании баланса природы.</a:t>
            </a: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Их изучение позволяет нам глубже понять процессы эволюции, адаптации и взаимодействия живых организмов с окружающей средой. </a:t>
            </a: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Сохранение земноводных — это наша общая задача, ведь их исчезновение может привести к серьёзным последствиям для всей планеты.</a:t>
            </a:r>
            <a:endParaRPr lang="en-US" sz="15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8072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914400" y="1113988"/>
            <a:ext cx="7315200" cy="526703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algn="l"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225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Происхождение земноводных </a:t>
            </a:r>
            <a:endParaRPr lang="en-US" sz="1500" dirty="0"/>
          </a:p>
        </p:txBody>
      </p:sp>
      <p:sp>
        <p:nvSpPr>
          <p:cNvPr id="4" name="Text 1"/>
          <p:cNvSpPr txBox="1"/>
          <p:nvPr/>
        </p:nvSpPr>
        <p:spPr>
          <a:xfrm>
            <a:off x="914400" y="1724254"/>
            <a:ext cx="6336266" cy="2133600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Земноводные появились более 360 миллионов лет назад, став первыми позвоночными, которые покинули водную среду и начали осваивать сушу.</a:t>
            </a: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Их предками были древние кистепёрые рыбы, чьи плавники постепенно превратились в конечности, способные передвигаться по твёрдой поверхности. </a:t>
            </a: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Этот эволюционный шаг стал революцией в истории жизни на Земле, открыв дорогу для развития других наземных животных.</a:t>
            </a:r>
            <a:endParaRPr lang="en-US" sz="15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286"/>
            <a:ext cx="3099160" cy="51435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6"/>
            <a:ext cx="9144000" cy="5148072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3222402" y="743324"/>
            <a:ext cx="3516035" cy="862905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algn="l"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225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Особенности строения земноводных </a:t>
            </a:r>
            <a:endParaRPr lang="en-US" sz="1500" dirty="0"/>
          </a:p>
        </p:txBody>
      </p:sp>
      <p:sp>
        <p:nvSpPr>
          <p:cNvPr id="5" name="Text 1"/>
          <p:cNvSpPr txBox="1"/>
          <p:nvPr/>
        </p:nvSpPr>
        <p:spPr>
          <a:xfrm>
            <a:off x="3222402" y="1781601"/>
            <a:ext cx="5464398" cy="1584871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marL="190500" indent="-190500">
              <a:lnSpc>
                <a:spcPct val="92000"/>
              </a:lnSpc>
              <a:spcBef>
                <a:spcPts val="10"/>
              </a:spcBef>
              <a:buSzPct val="100000"/>
              <a:buChar char="•"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Тело земноводных имеет ряд уникальных особенностей, таких как гладкая или покрытая бугорками кожа, которая участвует в дыхании и поддержании водного баланса. </a:t>
            </a: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endParaRPr lang="en-US" sz="1500" dirty="0"/>
          </a:p>
          <a:p>
            <a:pPr marL="190500" indent="-190500">
              <a:lnSpc>
                <a:spcPct val="92000"/>
              </a:lnSpc>
              <a:spcBef>
                <a:spcPts val="10"/>
              </a:spcBef>
              <a:buSzPct val="100000"/>
              <a:buChar char="•"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У большинства видов отсутствует хвост во взрослом состоянии (например, у лягушек), но некоторые, такие как тритоны, сохраняют его на протяжении всей жизни. </a:t>
            </a:r>
            <a:endParaRPr lang="en-US" sz="1500" dirty="0"/>
          </a:p>
        </p:txBody>
      </p:sp>
      <p:sp>
        <p:nvSpPr>
          <p:cNvPr id="6" name="Text 2"/>
          <p:cNvSpPr txBox="1"/>
          <p:nvPr/>
        </p:nvSpPr>
        <p:spPr>
          <a:xfrm>
            <a:off x="3222402" y="3541268"/>
            <a:ext cx="2642170" cy="929580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marL="190500" indent="-190500">
              <a:lnSpc>
                <a:spcPct val="92000"/>
              </a:lnSpc>
              <a:spcBef>
                <a:spcPts val="10"/>
              </a:spcBef>
              <a:buSzPct val="100000"/>
              <a:buChar char="•"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Их скелет и мышцы адаптированы для эффективного передвижения как в воде, так и на суше.</a:t>
            </a:r>
            <a:endParaRPr lang="en-US" sz="15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0" y="0"/>
            <a:ext cx="9144000" cy="5148072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2454082" y="800349"/>
            <a:ext cx="7315200" cy="526703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algn="l"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225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Многообразие земноводных </a:t>
            </a:r>
            <a:endParaRPr lang="en-US" sz="1500" dirty="0"/>
          </a:p>
        </p:txBody>
      </p:sp>
      <p:sp>
        <p:nvSpPr>
          <p:cNvPr id="4" name="Text 1"/>
          <p:cNvSpPr txBox="1"/>
          <p:nvPr/>
        </p:nvSpPr>
        <p:spPr>
          <a:xfrm>
            <a:off x="2454082" y="1382102"/>
            <a:ext cx="5994115" cy="2571750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Современные земноводные представлены тремя основными группами: бесхвостые (лягушки и жабы), хвостатые (тритоны и саламандры) и безногие (червяги). </a:t>
            </a: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Каждая из этих групп имеет свои уникальные особенности: например, червяги внешне похожи на змей, но они не имеют конечностей и ведут подземный образ жизни. </a:t>
            </a: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На сегодняшний день известно около 8000 видов земноводных, обитающих практически на всех континентах, кроме Антарктиды.</a:t>
            </a:r>
            <a:endParaRPr lang="en-US" sz="15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0" y="0"/>
            <a:ext cx="9144000" cy="5148072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418684" y="2574036"/>
            <a:ext cx="7315200" cy="526703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225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Приспособления к жизни в двух средах</a:t>
            </a:r>
            <a:endParaRPr lang="en-US" sz="1500" dirty="0"/>
          </a:p>
        </p:txBody>
      </p:sp>
      <p:sp>
        <p:nvSpPr>
          <p:cNvPr id="4" name="Text 1"/>
          <p:cNvSpPr txBox="1"/>
          <p:nvPr/>
        </p:nvSpPr>
        <p:spPr>
          <a:xfrm>
            <a:off x="418684" y="3100739"/>
            <a:ext cx="7429251" cy="1939230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Земноводные — это настоящие «переходные» организмы, которые сочетают в себе черты водных и наземных животных. </a:t>
            </a: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endParaRPr lang="en-US" sz="1500" dirty="0"/>
          </a:p>
          <a:p>
            <a:pPr marL="190500" indent="-190500">
              <a:lnSpc>
                <a:spcPct val="92000"/>
              </a:lnSpc>
              <a:spcBef>
                <a:spcPts val="10"/>
              </a:spcBef>
              <a:buSzPct val="100000"/>
              <a:buChar char="•"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Например, их кожа остаётся влажной, чтобы обеспечивать дыхание через её поверхность, а глаза защищены мигательными перепонками для жизни в воде. </a:t>
            </a: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endParaRPr lang="en-US" sz="1500" dirty="0"/>
          </a:p>
          <a:p>
            <a:pPr marL="190500" indent="-190500">
              <a:lnSpc>
                <a:spcPct val="92000"/>
              </a:lnSpc>
              <a:spcBef>
                <a:spcPts val="10"/>
              </a:spcBef>
              <a:buSzPct val="100000"/>
              <a:buChar char="•"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Личинки земноводных, такие как головастики, полностью зависят от воды, тогда как взрослые особи могут активно передвигаться по суше.</a:t>
            </a:r>
            <a:endParaRPr lang="en-US" sz="15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V="1">
            <a:off x="0" y="0"/>
            <a:ext cx="9144000" cy="5148072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1344389" y="280916"/>
            <a:ext cx="4749063" cy="526703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225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Роль кожи в жизни земноводных</a:t>
            </a:r>
            <a:endParaRPr lang="en-US" sz="1500" dirty="0"/>
          </a:p>
        </p:txBody>
      </p:sp>
      <p:sp>
        <p:nvSpPr>
          <p:cNvPr id="4" name="Text 1"/>
          <p:cNvSpPr txBox="1"/>
          <p:nvPr/>
        </p:nvSpPr>
        <p:spPr>
          <a:xfrm>
            <a:off x="1344389" y="1088470"/>
            <a:ext cx="5585434" cy="2352675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Кожа земноводных выполняет множество функций: она участвует в дыхании, регулирует уровень влаги в организме и даже может выделять ядовитые вещества для защиты от хищников. </a:t>
            </a: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Например, ядовитые железы некоторых жаб содержат токсины, которые отпугивают потенциальных врагов. </a:t>
            </a: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Однако эта же чувствительная кожа делает земноводных уязвимыми к загрязнению окружающей среды и изменениям климата.</a:t>
            </a:r>
            <a:endParaRPr lang="en-US" sz="15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14796" y="0"/>
            <a:ext cx="3129204" cy="51435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 flipV="1">
            <a:off x="0" y="0"/>
            <a:ext cx="9144000" cy="5148072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447197" y="315635"/>
            <a:ext cx="3536041" cy="862905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225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Размножение и развитие земноводных</a:t>
            </a:r>
            <a:endParaRPr lang="en-US" sz="1500" dirty="0"/>
          </a:p>
        </p:txBody>
      </p:sp>
      <p:sp>
        <p:nvSpPr>
          <p:cNvPr id="5" name="Text 1"/>
          <p:cNvSpPr txBox="1"/>
          <p:nvPr/>
        </p:nvSpPr>
        <p:spPr>
          <a:xfrm>
            <a:off x="447197" y="1469940"/>
            <a:ext cx="4572000" cy="2571750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Размножение земноводных обычно связано с водной средой: самки откладывают икру, из которой вылупляются личинки, такие как головастики.</a:t>
            </a: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Эти личинки проходят сложный процесс метаморфоза, во время которого у них развиваются конечности, исчезает хвост и формируются лёгкие для жизни на суше.</a:t>
            </a: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Благодаря такому жизненному циклу земноводные особенно зависят от наличия водоёмов.</a:t>
            </a:r>
            <a:endParaRPr lang="en-US" sz="15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 flipV="1">
            <a:off x="0" y="0"/>
            <a:ext cx="9144000" cy="5148072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2092922" y="1113988"/>
            <a:ext cx="6317258" cy="526703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algn="l"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225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Экологическая роль земноводных </a:t>
            </a:r>
            <a:endParaRPr lang="en-US" sz="1500" dirty="0"/>
          </a:p>
        </p:txBody>
      </p:sp>
      <p:sp>
        <p:nvSpPr>
          <p:cNvPr id="4" name="Text 1"/>
          <p:cNvSpPr txBox="1"/>
          <p:nvPr/>
        </p:nvSpPr>
        <p:spPr>
          <a:xfrm>
            <a:off x="2092922" y="1828800"/>
            <a:ext cx="6136678" cy="2133600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Земноводные играют ключевую роль в пищевых цепях, являясь как хищниками, так и добычей для других животных. </a:t>
            </a: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Например, лягушки охотятся на насекомых, помогая контролировать их численность, а сами становятся пищей для птиц, змей и млекопитающих. </a:t>
            </a: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Кроме того, земноводные служат индикаторами состояния окружающей среды, так как их здоровье напрямую зависит от качества воды и воздуха.</a:t>
            </a:r>
            <a:endParaRPr lang="en-US" sz="15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8072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4476958" y="95042"/>
            <a:ext cx="4239353" cy="862905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algn="ctr"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225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Значение земноводных для человека</a:t>
            </a:r>
            <a:endParaRPr lang="en-US" sz="1500" dirty="0"/>
          </a:p>
        </p:txBody>
      </p:sp>
      <p:sp>
        <p:nvSpPr>
          <p:cNvPr id="4" name="Text 1"/>
          <p:cNvSpPr txBox="1"/>
          <p:nvPr/>
        </p:nvSpPr>
        <p:spPr>
          <a:xfrm>
            <a:off x="4315386" y="957948"/>
            <a:ext cx="4572000" cy="2240161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marL="190500" indent="-190500">
              <a:lnSpc>
                <a:spcPct val="92000"/>
              </a:lnSpc>
              <a:spcBef>
                <a:spcPts val="10"/>
              </a:spcBef>
              <a:buSzPct val="100000"/>
              <a:buChar char="•"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Лягушки и жабы помогают бороться с вредителями сельского хозяйства, поедая насекомых и их личинки.</a:t>
            </a: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endParaRPr lang="en-US" sz="1500" dirty="0"/>
          </a:p>
          <a:p>
            <a:pPr marL="190500" indent="-190500">
              <a:lnSpc>
                <a:spcPct val="92000"/>
              </a:lnSpc>
              <a:spcBef>
                <a:spcPts val="10"/>
              </a:spcBef>
              <a:buSzPct val="100000"/>
              <a:buChar char="•"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 некоторых культурах мясо лягушек считается деликатесом, а в медицине используются секреты их кожи для создания лекарственных препаратов.</a:t>
            </a: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endParaRPr lang="en-US" sz="1500" dirty="0"/>
          </a:p>
          <a:p>
            <a:pPr marL="190500" indent="-190500">
              <a:lnSpc>
                <a:spcPct val="92000"/>
              </a:lnSpc>
              <a:spcBef>
                <a:spcPts val="10"/>
              </a:spcBef>
              <a:buSzPct val="100000"/>
              <a:buChar char="•"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Земноводные являются объектами научных исследований, помогающих понять механизмы развития живых организмов.</a:t>
            </a:r>
            <a:endParaRPr lang="en-US" sz="15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PptxGenJS</cp:lastModifiedBy>
  <cp:revision>1</cp:revision>
  <dcterms:created xsi:type="dcterms:W3CDTF">2025-07-21T11:48:20Z</dcterms:created>
  <dcterms:modified xsi:type="dcterms:W3CDTF">2025-07-21T11:48:20Z</dcterms:modified>
</cp:coreProperties>
</file>