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lidePoint_MASTER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-image-1.png"/><Relationship Id="rId2" Type="http://schemas.openxmlformats.org/officeDocument/2006/relationships/image" Target="../media/image-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1-1.jpeg"/><Relationship Id="rId2" Type="http://schemas.openxmlformats.org/officeDocument/2006/relationships/image" Target="../media/image-11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jpe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image" Target="../media/Slide-15-image-1.png"/><Relationship Id="rId2" Type="http://schemas.openxmlformats.org/officeDocument/2006/relationships/image" Target="../media/image-1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5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-2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-4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image" Target="../media/image-5-1.png"/><Relationship Id="rId2" Type="http://schemas.openxmlformats.org/officeDocument/2006/relationships/image" Target="../media/image-5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image" Target="../media/image-6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image" Target="../media/image-7-1.png"/><Relationship Id="rId2" Type="http://schemas.openxmlformats.org/officeDocument/2006/relationships/image" Target="../media/image-7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image" Target="../media/image-8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jpeg"/><Relationship Id="rId2" Type="http://schemas.openxmlformats.org/officeDocument/2006/relationships/image" Target="../media/image-9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28600" y="365760"/>
            <a:ext cx="3657600" cy="89148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400" b="1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отрицательных чисел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28600" y="1459134"/>
            <a:ext cx="3200400" cy="10668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отрицательных чисел — это базовая математическая операция, которая помогает вычислять сумму чисел меньше нуля.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299858" y="2685890"/>
            <a:ext cx="3649616" cy="20383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данной презентации мы разберем правила сложения отрицательных чисел, их применение в решении практических задач и примеры для закрепления материала.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Особое внимание будет уделено тому, как эта операция используется в реальной жизни и других разделах математики.</a:t>
            </a:r>
            <a:endParaRPr lang="en-US" sz="1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348139" y="271108"/>
            <a:ext cx="7035586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Почему важно правильно расставлять знаки?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48139" y="976415"/>
            <a:ext cx="64008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Правильное использование знаков гарантирует точность вычислений и помогает избежать ошибок, которые могут повлиять на результат.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в финансах неверный знак может привести к неправильному расчёту бюджета или долга, что может иметь серьёзные последствия.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Знаки — это ключ к пониманию направления движения на числовой прямой, и их игнорирование может привести к логическим противоречиям в решении задач</a:t>
            </a:r>
            <a:endParaRPr lang="en-US" sz="15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948243" y="0"/>
            <a:ext cx="3195757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448694"/>
            <a:ext cx="45720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Распространённые ошибки при сложении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828800"/>
            <a:ext cx="45720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Многие ученики путают знаки при сложении чисел с разными знаками, например, считают, что (-6) + 4 = -10.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Другая распространённая ошибка — игнорирование модулей при вычитании, что приводит к неверным результатам.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Практика и внимательность помогут вам довести этот процесс до автоматизма.</a:t>
            </a:r>
            <a:endParaRPr lang="en-US" sz="15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04484" y="973421"/>
            <a:ext cx="36576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Связь с вычитанием отрицательных чисел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790845" y="2020880"/>
            <a:ext cx="50292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отрицательных чисел тесно связано с вычитанием, и понимание этой связи упрощает работу с обоими действиями.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выражение 8 - (-5) можно переписать как 8 + 5, так как вычитание отрицательного числа эквивалентно сложению его модуля.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 правило позволяет легче выполнять вычисления и избегать сложных преобразований, особенно в многоступенчатых задачах</a:t>
            </a:r>
            <a:endParaRPr lang="en-US" sz="15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211088"/>
            <a:ext cx="54864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Практические задачи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854151"/>
            <a:ext cx="1703725" cy="1695450"/>
          </a:xfrm>
          <a:prstGeom prst="rect">
            <a:avLst/>
          </a:prstGeom>
          <a:noFill/>
          <a:ln w="19050">
            <a:solidFill>
              <a:srgbClr val="4E81BB"/>
            </a:solidFill>
            <a:prstDash val="solid"/>
          </a:ln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Простые примеры сложения: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-8 + (-5)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-13 + (-7)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-20 + (-30)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-45 + (-15)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-100 + (-200) </a:t>
            </a:r>
            <a:endParaRPr lang="en-US" sz="1500" dirty="0"/>
          </a:p>
        </p:txBody>
      </p:sp>
      <p:sp>
        <p:nvSpPr>
          <p:cNvPr id="6" name="Text 2"/>
          <p:cNvSpPr txBox="1"/>
          <p:nvPr/>
        </p:nvSpPr>
        <p:spPr>
          <a:xfrm>
            <a:off x="5145246" y="854151"/>
            <a:ext cx="1596707" cy="1695450"/>
          </a:xfrm>
          <a:prstGeom prst="rect">
            <a:avLst/>
          </a:prstGeom>
          <a:noFill/>
          <a:ln w="19050">
            <a:solidFill>
              <a:srgbClr val="4E81BB"/>
            </a:solidFill>
            <a:prstDash val="solid"/>
          </a:ln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чисел с разными знаками: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-9 + 4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+ (-11)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-18 + 25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+ (-40)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-50 + 75</a:t>
            </a:r>
            <a:endParaRPr lang="en-US" sz="1500" dirty="0"/>
          </a:p>
        </p:txBody>
      </p:sp>
      <p:sp>
        <p:nvSpPr>
          <p:cNvPr id="7" name="Text 3"/>
          <p:cNvSpPr txBox="1"/>
          <p:nvPr/>
        </p:nvSpPr>
        <p:spPr>
          <a:xfrm>
            <a:off x="7019334" y="854151"/>
            <a:ext cx="1758279" cy="1704975"/>
          </a:xfrm>
          <a:prstGeom prst="rect">
            <a:avLst/>
          </a:prstGeom>
          <a:noFill/>
          <a:ln w="19050">
            <a:solidFill>
              <a:srgbClr val="4E81BB"/>
            </a:solidFill>
            <a:prstDash val="solid"/>
          </a:ln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Комбинированные примеры: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-25 + (-15) + 10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-40 + (-20) + 50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-75 + (-25) + 100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-60 + (-30) + 90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180 + (-185) + (-50)</a:t>
            </a:r>
            <a:endParaRPr lang="en-US" sz="1500" dirty="0"/>
          </a:p>
        </p:txBody>
      </p:sp>
      <p:sp>
        <p:nvSpPr>
          <p:cNvPr id="8" name="Text 4"/>
          <p:cNvSpPr txBox="1"/>
          <p:nvPr/>
        </p:nvSpPr>
        <p:spPr>
          <a:xfrm>
            <a:off x="3141616" y="2647784"/>
            <a:ext cx="5545184" cy="1575346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Решите задачи: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Температура была -12°C, затем понизилась на 5 градусов. Какая теперь температура? 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Долг составлял 150 рублей. Взяли ещё 200 рублей в долг. Какой теперь общий долг?</a:t>
            </a: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33333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Подводная лодка была на глубине 90 метров, затем опустилась ещё на 60 метров. На какой глубине она теперь? </a:t>
            </a:r>
            <a:endParaRPr lang="en-US" sz="15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116288" y="1094676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в повседневной жизни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87235"/>
            <a:ext cx="7315200" cy="213360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повседневной жизни сложение отрицательных чисел помогает рассчитывать расходы, планировать бюджет или анализировать изменения в погоде.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если за день температура упала на 5 градусов, а затем ещё на 3, общее снижение составит -8 градусов.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знания также полезны в спорте, когда нужно рассчитать разницу в очках, или в программировании, где работа с числами — это основа многих алгоритмов.</a:t>
            </a:r>
            <a:endParaRPr lang="en-US" sz="15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57200" y="101030"/>
            <a:ext cx="82296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Заключение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457200" y="681784"/>
            <a:ext cx="7421243" cy="6286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отрицательных чисел — это не просто математическая операция, а мощный инструмент для решения практических задач в самых разных сферах жизни.</a:t>
            </a:r>
            <a:endParaRPr lang="en-US" sz="1500" dirty="0"/>
          </a:p>
        </p:txBody>
      </p:sp>
      <p:sp>
        <p:nvSpPr>
          <p:cNvPr id="5" name="Text 2"/>
          <p:cNvSpPr txBox="1"/>
          <p:nvPr/>
        </p:nvSpPr>
        <p:spPr>
          <a:xfrm>
            <a:off x="457200" y="1442739"/>
            <a:ext cx="5217312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Математика открывает новые горизонты понимания мира, и сложение отрицательных чисел — лишь одна из ступеней на этом пути.</a:t>
            </a:r>
            <a:endParaRPr lang="en-US" sz="15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V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2344023" y="138049"/>
            <a:ext cx="5942602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Определение отрицательных чисел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2277494" y="833852"/>
            <a:ext cx="6552867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Отрицательные числа — это числа, которые меньше нуля, и они обозначаются знаком минус перед значением, например, -5 или -100.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появились в математике для описания ситуаций, когда величина уменьшается или находится ниже определённого уровня, например, ниже уровня моря или ниже нулевой отметки термометра.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Представьте себе банковский счет: если вы потратили больше денег, чем было на счету, ваш баланс становится отрицательным. </a:t>
            </a:r>
            <a:endParaRPr lang="en-US" sz="15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663114" y="0"/>
            <a:ext cx="3480886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382164"/>
            <a:ext cx="45720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появления отрицательных чисел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334581"/>
            <a:ext cx="4467454" cy="32289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История отрицательных чисел уходит корнями в древние цивилизации, где они сначала использовались для учёта долгов и расчётов.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Китайские математики уже во II веке до нашей эры применяли специальные счётные палочки для работы с этими числами, а индийцы в VII веке разработали первые правила их сложения и вычитания.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в Европе отрицательные числа долго считались «странными» и даже «ненастоящими», пока французский математик Рене Декарт не включил их в свою систему координат в XVII веке.</a:t>
            </a:r>
            <a:endParaRPr lang="en-US" sz="15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608207" y="1075667"/>
            <a:ext cx="6146182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Применение отрицательных чисел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1978871" y="1718335"/>
            <a:ext cx="5404854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Отрицательные числа встречаются повсюду: от показаний термометра зимой до финансовых расчётов, где они обозначают долги или убытки.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 географии они помогают описать глубины океанов или высоты местности ниже уровня моря, а в физике — изменение скорости или направление движения.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Даже в повседневной жизни, когда вы говорите «минус 10 минут до начала», вы уже используете концепцию отрицательных чисел, хотя возможно, даже не осознаёте этого.</a:t>
            </a:r>
            <a:endParaRPr lang="en-US" sz="15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895791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85938" y="296626"/>
            <a:ext cx="54864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Основная идея сложения отрицательных чисел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85938" y="1288161"/>
            <a:ext cx="4982677" cy="257175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отрицательных чисел можно представить как движение влево по числовой прямой, усиление «негатива».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вы добавляете одно отрицательное число к другому, их абсолютные значения (модули) складываются, но результат остаётся отрицательным, так как «долг» увеличивается.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если вы должны другу 5 рублей, а затем берете у него ещё 3, ваш общий долг станет равным -8. Это правило работает всегда, независимо от величины чисел.</a:t>
            </a:r>
            <a:endParaRPr lang="en-US" sz="15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1249347" y="1009138"/>
            <a:ext cx="73152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Примеры сложения отрицательных чисел 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914400" y="1649218"/>
            <a:ext cx="7315200" cy="24479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Рассмотрим пример: (-4) + (-7).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Складываем модули этих чисел (4 и 7), получаем 11, а поскольку оба числа отрицательные, ответ будет -11.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Ещё один пример: (-15) + (-8). </a:t>
            </a: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Здесь сумма модулей равна 23, и результат также остаётся отрицательным: -23.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Такие операции помогают понять, что сложение отрицательных чисел — это процесс увеличения "негативного" эффекта, будь то долг, убыток или снижение температуры</a:t>
            </a:r>
            <a:endParaRPr lang="en-US" sz="15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5282946" y="0"/>
            <a:ext cx="3861054" cy="5148072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228600" y="344147"/>
            <a:ext cx="4572000" cy="519113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Числовая прямая как помощник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228600" y="1058959"/>
            <a:ext cx="4572000" cy="27908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Числовая прямая — это мощный инструмент для понимания сложения отрицательных чисел, особенно для тех, кто только начинает изучать эту тему.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Представьте, что вы начинаете с точки -6 и делаете ещё 3 шага влево. Вы окажетесь в точке -9, что иллюстрирует операцию (-6) + (-3) = -9.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метод наглядно показывает, как работает сложение, и помогает избежать ошибок при вычислениях, связанных с отрицательными числами.</a:t>
            </a:r>
            <a:endParaRPr lang="en-US" sz="15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 flipH="1">
            <a:off x="0" y="0"/>
            <a:ext cx="9144000" cy="5148072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414669" y="1192911"/>
            <a:ext cx="4157331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ctr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Сложение отрицательного и положительного числа</a:t>
            </a:r>
            <a:endParaRPr lang="en-US" sz="1500" dirty="0"/>
          </a:p>
        </p:txBody>
      </p:sp>
      <p:sp>
        <p:nvSpPr>
          <p:cNvPr id="4" name="Text 1"/>
          <p:cNvSpPr txBox="1"/>
          <p:nvPr/>
        </p:nvSpPr>
        <p:spPr>
          <a:xfrm>
            <a:off x="348139" y="2192703"/>
            <a:ext cx="6400800" cy="1977330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Когда мы складываем отрицательное и положительное число, важно сравнить их модули, чтобы определить, какой знак будет у результата.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Если модуль отрицательного числа больше, то результат будет отрицательным. Например, (-9) + 5 = -4, так как «долг» перевешивает «доход».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marL="190500" indent="-190500">
              <a:lnSpc>
                <a:spcPct val="92000"/>
              </a:lnSpc>
              <a:spcBef>
                <a:spcPts val="10"/>
              </a:spcBef>
              <a:buSzPct val="100000"/>
              <a:buChar char="•"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Однако если положительное число больше, то результат становится положительным, как в случае (-3) + 8 = 5.</a:t>
            </a:r>
            <a:endParaRPr lang="en-US" sz="15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2939143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8072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3200400" y="572248"/>
            <a:ext cx="5486400" cy="84772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algn="l"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225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Алгоритм сложения чисел с разными знаками </a:t>
            </a:r>
            <a:endParaRPr lang="en-US" sz="1500" dirty="0"/>
          </a:p>
        </p:txBody>
      </p:sp>
      <p:sp>
        <p:nvSpPr>
          <p:cNvPr id="5" name="Text 1"/>
          <p:cNvSpPr txBox="1"/>
          <p:nvPr/>
        </p:nvSpPr>
        <p:spPr>
          <a:xfrm>
            <a:off x="3200400" y="1483236"/>
            <a:ext cx="5486400" cy="2352675"/>
          </a:xfrm>
          <a:prstGeom prst="rect">
            <a:avLst/>
          </a:prstGeom>
          <a:noFill/>
          <a:ln/>
        </p:spPr>
        <p:txBody>
          <a:bodyPr wrap="square" lIns="95250" tIns="95250" rIns="95250" bIns="95250" rtlCol="0" anchor="t">
            <a:spAutoFit/>
          </a:bodyPr>
          <a:lstStyle/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Для сложения чисел с разными знаками нужно вычесть меньший модуль из большего и поставить знак числа с большим модулем.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Например, в выражении (-12) + 7 модуль “-12” равен 12, а модуль “7” равен 7. Разница между ними — 5, и знак результата будет минус, так как модуль -12 больше. </a:t>
            </a: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endParaRPr lang="en-US" sz="1500" dirty="0"/>
          </a:p>
          <a:p>
            <a:pPr indent="0" marL="0">
              <a:lnSpc>
                <a:spcPct val="92000"/>
              </a:lnSpc>
              <a:spcBef>
                <a:spcPts val="375"/>
              </a:spcBef>
              <a:buNone/>
            </a:pPr>
            <a:r>
              <a:rPr lang="en-US" sz="1200" dirty="0">
                <a:solidFill>
                  <a:srgbClr val="20202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Этот алгоритм универсален и поможет вам быстро находить правильный ответ в любых подобных задачах.</a:t>
            </a:r>
            <a:endParaRPr lang="en-US" sz="15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2025-07-09T13:01:01Z</dcterms:created>
  <dcterms:modified xsi:type="dcterms:W3CDTF">2025-07-09T13:01:01Z</dcterms:modified>
</cp:coreProperties>
</file>