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svg" ContentType="image/svg+xml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9.xml" ContentType="application/vnd.openxmlformats-officedocument.presentationml.slide+xml"/>
  <Override PartName="/ppt/slideMasters/slideMaster10.xml" ContentType="application/vnd.openxmlformats-officedocument.presentationml.slideMaster+xml"/>
  <Override PartName="/ppt/slides/slide10.xml" ContentType="application/vnd.openxmlformats-officedocument.presentationml.slide+xml"/>
  <Override PartName="/ppt/slideMasters/slideMaster11.xml" ContentType="application/vnd.openxmlformats-officedocument.presentationml.slideMaster+xml"/>
  <Override PartName="/ppt/slides/slide11.xml" ContentType="application/vnd.openxmlformats-officedocument.presentationml.slide+xml"/>
  <Override PartName="/ppt/slideMasters/slideMaster12.xml" ContentType="application/vnd.openxmlformats-officedocument.presentationml.slideMaster+xml"/>
  <Override PartName="/ppt/slides/slide12.xml" ContentType="application/vnd.openxmlformats-officedocument.presentationml.slide+xml"/>
  <Override PartName="/ppt/slideMasters/slideMaster13.xml" ContentType="application/vnd.openxmlformats-officedocument.presentationml.slideMaster+xml"/>
  <Override PartName="/ppt/slides/slide13.xml" ContentType="application/vnd.openxmlformats-officedocument.presentationml.slide+xml"/>
  <Override PartName="/ppt/slideMasters/slideMaster14.xml" ContentType="application/vnd.openxmlformats-officedocument.presentationml.slideMaster+xml"/>
  <Override PartName="/ppt/slides/slide14.xml" ContentType="application/vnd.openxmlformats-officedocument.presentationml.slide+xml"/>
  <Override PartName="/ppt/slideMasters/slideMaster15.xml" ContentType="application/vnd.openxmlformats-officedocument.presentationml.slideMaster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notesMasterIdLst>
    <p:notesMasterId r:id="rId17"/>
  </p:notesMasterIdLst>
  <p:sldSz cx="9144000" cy="5143500"/>
  <p:notesSz cx="5143500" cy="91440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notesMaster" Target="notesMasters/notesMaster1.xml"/><Relationship Id="rId18" Type="http://schemas.openxmlformats.org/officeDocument/2006/relationships/presProps" Target="presProps.xml"/><Relationship Id="rId19" Type="http://schemas.openxmlformats.org/officeDocument/2006/relationships/viewProps" Target="viewProps.xml"/><Relationship Id="rId20" Type="http://schemas.openxmlformats.org/officeDocument/2006/relationships/theme" Target="theme/theme1.xml"/><Relationship Id="rId21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1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.xml"/>
		</Relationships>
</file>

<file path=ppt/notesSlides/_rels/notesSlide1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1.xml"/>
		</Relationships>
</file>

<file path=ppt/notesSlides/_rels/notesSlide1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2.xml"/>
		</Relationships>
</file>

<file path=ppt/notesSlides/_rels/notesSlide1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3.xml"/>
		</Relationships>
</file>

<file path=ppt/notesSlides/_rels/notesSlide1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4.xml"/>
		</Relationships>
</file>

<file path=ppt/notesSlides/_rels/notesSlide1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5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_rels/notesSlide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Point_MASTER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-image-1.png"/><Relationship Id="rId2" Type="http://schemas.openxmlformats.org/officeDocument/2006/relationships/image" Target="../media/image-1-2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1-1.png"/><Relationship Id="rId2" Type="http://schemas.openxmlformats.org/officeDocument/2006/relationships/image" Target="../media/image-11-2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2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3-image-1.png"/><Relationship Id="rId2" Type="http://schemas.openxmlformats.org/officeDocument/2006/relationships/image" Target="../media/image-13-2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4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5-1.png"/><Relationship Id="rId2" Type="http://schemas.openxmlformats.org/officeDocument/2006/relationships/image" Target="../media/image-15-2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1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3-1.png"/><Relationship Id="rId2" Type="http://schemas.openxmlformats.org/officeDocument/2006/relationships/image" Target="../media/image-3-2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4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5-1.png"/><Relationship Id="rId2" Type="http://schemas.openxmlformats.org/officeDocument/2006/relationships/image" Target="../media/image-5-2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6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image" Target="../media/Slide-7-image-1.png"/><Relationship Id="rId2" Type="http://schemas.openxmlformats.org/officeDocument/2006/relationships/image" Target="../media/image-7-2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8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-9-1.png"/><Relationship Id="rId2" Type="http://schemas.openxmlformats.org/officeDocument/2006/relationships/image" Target="../media/image-9-2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0" y="0"/>
            <a:ext cx="9144000" cy="5148072"/>
          </a:xfrm>
          <a:prstGeom prst="rect">
            <a:avLst/>
          </a:prstGeom>
        </p:spPr>
      </p:pic>
      <p:sp>
        <p:nvSpPr>
          <p:cNvPr id="3" name="Text 0"/>
          <p:cNvSpPr txBox="1"/>
          <p:nvPr/>
        </p:nvSpPr>
        <p:spPr>
          <a:xfrm>
            <a:off x="1864322" y="337247"/>
            <a:ext cx="6400800" cy="526703"/>
          </a:xfrm>
          <a:prstGeom prst="rect">
            <a:avLst/>
          </a:prstGeom>
          <a:noFill/>
          <a:ln/>
        </p:spPr>
        <p:txBody>
          <a:bodyPr wrap="square" lIns="95250" tIns="95250" rIns="95250" bIns="95250" rtlCol="0" anchor="t">
            <a:spAutoFit/>
          </a:bodyPr>
          <a:lstStyle/>
          <a:p>
            <a:pPr indent="0" marL="0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2250" dirty="0">
                <a:solidFill>
                  <a:srgbClr val="5F311B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Закономерности изменчивости</a:t>
            </a:r>
            <a:endParaRPr lang="en-US" sz="1500" dirty="0"/>
          </a:p>
        </p:txBody>
      </p:sp>
      <p:sp>
        <p:nvSpPr>
          <p:cNvPr id="4" name="Text 1"/>
          <p:cNvSpPr txBox="1"/>
          <p:nvPr/>
        </p:nvSpPr>
        <p:spPr>
          <a:xfrm>
            <a:off x="1389112" y="1192911"/>
            <a:ext cx="7351221" cy="1381125"/>
          </a:xfrm>
          <a:prstGeom prst="rect">
            <a:avLst/>
          </a:prstGeom>
          <a:noFill/>
          <a:ln/>
        </p:spPr>
        <p:txBody>
          <a:bodyPr wrap="square" lIns="95250" tIns="95250" rIns="95250" bIns="95250" rtlCol="0" anchor="t">
            <a:spAutoFit/>
          </a:bodyPr>
          <a:lstStyle/>
          <a:p>
            <a:pPr indent="0" marL="0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1200" dirty="0">
                <a:solidFill>
                  <a:srgbClr val="2020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Изменчивость — это фундаментальное свойство живых организмов, которое позволяет им адаптироваться к изменяющимся условиям окружающей среды и обеспечивает выживание вида.</a:t>
            </a:r>
            <a:endParaRPr lang="en-US" sz="1500" dirty="0"/>
          </a:p>
          <a:p>
            <a:pPr indent="0" marL="0">
              <a:lnSpc>
                <a:spcPct val="92000"/>
              </a:lnSpc>
              <a:spcBef>
                <a:spcPts val="375"/>
              </a:spcBef>
              <a:buNone/>
            </a:pPr>
            <a:endParaRPr lang="en-US" sz="1500" dirty="0"/>
          </a:p>
          <a:p>
            <a:pPr indent="0" marL="0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1200" dirty="0">
                <a:solidFill>
                  <a:srgbClr val="2020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В данной презентации мы рассмотрим основные типы изменчивости, их механизмы, закономерности проявления и значение для жизни организмов и развития биологии.</a:t>
            </a:r>
            <a:endParaRPr lang="en-US" sz="15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5148072"/>
          </a:xfrm>
          <a:prstGeom prst="rect">
            <a:avLst/>
          </a:prstGeom>
        </p:spPr>
      </p:pic>
      <p:sp>
        <p:nvSpPr>
          <p:cNvPr id="3" name="Text 0"/>
          <p:cNvSpPr txBox="1"/>
          <p:nvPr/>
        </p:nvSpPr>
        <p:spPr>
          <a:xfrm>
            <a:off x="914400" y="914400"/>
            <a:ext cx="6035040" cy="526703"/>
          </a:xfrm>
          <a:prstGeom prst="rect">
            <a:avLst/>
          </a:prstGeom>
          <a:noFill/>
          <a:ln/>
        </p:spPr>
        <p:txBody>
          <a:bodyPr wrap="square" lIns="95250" tIns="95250" rIns="95250" bIns="95250" rtlCol="0" anchor="t">
            <a:spAutoFit/>
          </a:bodyPr>
          <a:lstStyle/>
          <a:p>
            <a:pPr algn="l" indent="0" marL="0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2250" dirty="0">
                <a:solidFill>
                  <a:srgbClr val="5F311B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Экологические аспекты изменчивости </a:t>
            </a:r>
            <a:endParaRPr lang="en-US" sz="1500" dirty="0"/>
          </a:p>
        </p:txBody>
      </p:sp>
      <p:sp>
        <p:nvSpPr>
          <p:cNvPr id="4" name="Text 1"/>
          <p:cNvSpPr txBox="1"/>
          <p:nvPr/>
        </p:nvSpPr>
        <p:spPr>
          <a:xfrm>
            <a:off x="914400" y="1828800"/>
            <a:ext cx="7315200" cy="1914525"/>
          </a:xfrm>
          <a:prstGeom prst="rect">
            <a:avLst/>
          </a:prstGeom>
          <a:noFill/>
          <a:ln/>
        </p:spPr>
        <p:txBody>
          <a:bodyPr wrap="square" lIns="95250" tIns="95250" rIns="95250" bIns="95250" rtlCol="0" anchor="t">
            <a:spAutoFit/>
          </a:bodyPr>
          <a:lstStyle/>
          <a:p>
            <a:pPr indent="0" marL="0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1200" dirty="0">
                <a:solidFill>
                  <a:srgbClr val="2020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Изменчивость тесно связана с экологией, поскольку условия среды оказывают значительное влияние на проявление признаков. </a:t>
            </a:r>
            <a:endParaRPr lang="en-US" sz="1500" dirty="0"/>
          </a:p>
          <a:p>
            <a:pPr indent="0" marL="0">
              <a:lnSpc>
                <a:spcPct val="92000"/>
              </a:lnSpc>
              <a:spcBef>
                <a:spcPts val="375"/>
              </a:spcBef>
              <a:buNone/>
            </a:pPr>
            <a:endParaRPr lang="en-US" sz="1500" dirty="0"/>
          </a:p>
          <a:p>
            <a:pPr indent="0" marL="0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1200" dirty="0">
                <a:solidFill>
                  <a:srgbClr val="2020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Например, рыбы в загрязнённых водоёмах могут развивать устойчивость к токсинам, что делает их более конкурентоспособными в таких условиях. </a:t>
            </a:r>
            <a:endParaRPr lang="en-US" sz="1500" dirty="0"/>
          </a:p>
          <a:p>
            <a:pPr indent="0" marL="0">
              <a:lnSpc>
                <a:spcPct val="92000"/>
              </a:lnSpc>
              <a:spcBef>
                <a:spcPts val="375"/>
              </a:spcBef>
              <a:buNone/>
            </a:pPr>
            <a:endParaRPr lang="en-US" sz="1500" dirty="0"/>
          </a:p>
          <a:p>
            <a:pPr indent="0" marL="0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1200" dirty="0">
                <a:solidFill>
                  <a:srgbClr val="2020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Это демонстрирует взаимосвязь между организмами и окружающей средой.</a:t>
            </a:r>
            <a:endParaRPr lang="en-US" sz="150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2895791" cy="5148072"/>
          </a:xfrm>
          <a:prstGeom prst="rect">
            <a:avLst/>
          </a:prstGeom>
        </p:spPr>
      </p:pic>
      <p:pic>
        <p:nvPicPr>
          <p:cNvPr id="3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8072"/>
          </a:xfrm>
          <a:prstGeom prst="rect">
            <a:avLst/>
          </a:prstGeom>
        </p:spPr>
      </p:pic>
      <p:sp>
        <p:nvSpPr>
          <p:cNvPr id="4" name="Text 0"/>
          <p:cNvSpPr txBox="1"/>
          <p:nvPr/>
        </p:nvSpPr>
        <p:spPr>
          <a:xfrm>
            <a:off x="3657600" y="228600"/>
            <a:ext cx="3657600" cy="862905"/>
          </a:xfrm>
          <a:prstGeom prst="rect">
            <a:avLst/>
          </a:prstGeom>
          <a:noFill/>
          <a:ln/>
        </p:spPr>
        <p:txBody>
          <a:bodyPr wrap="square" lIns="95250" tIns="95250" rIns="95250" bIns="95250" rtlCol="0" anchor="t">
            <a:spAutoFit/>
          </a:bodyPr>
          <a:lstStyle/>
          <a:p>
            <a:pPr algn="l" indent="0" marL="0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2250" dirty="0">
                <a:solidFill>
                  <a:srgbClr val="5F311B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Роль изменчивости в медицине </a:t>
            </a:r>
            <a:endParaRPr lang="en-US" sz="1500" dirty="0"/>
          </a:p>
        </p:txBody>
      </p:sp>
      <p:sp>
        <p:nvSpPr>
          <p:cNvPr id="5" name="Text 1"/>
          <p:cNvSpPr txBox="1"/>
          <p:nvPr/>
        </p:nvSpPr>
        <p:spPr>
          <a:xfrm>
            <a:off x="3657600" y="1463040"/>
            <a:ext cx="4515973" cy="2790825"/>
          </a:xfrm>
          <a:prstGeom prst="rect">
            <a:avLst/>
          </a:prstGeom>
          <a:noFill/>
          <a:ln/>
        </p:spPr>
        <p:txBody>
          <a:bodyPr wrap="square" lIns="95250" tIns="95250" rIns="95250" bIns="95250" rtlCol="0" anchor="t">
            <a:spAutoFit/>
          </a:bodyPr>
          <a:lstStyle/>
          <a:p>
            <a:pPr indent="0" marL="0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1200" dirty="0">
                <a:solidFill>
                  <a:srgbClr val="2020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Изучение изменчивости имеет огромное значение для медицины, особенно в области генетики и лечения наследственных заболеваний. </a:t>
            </a:r>
            <a:endParaRPr lang="en-US" sz="1500" dirty="0"/>
          </a:p>
          <a:p>
            <a:pPr indent="0" marL="0">
              <a:lnSpc>
                <a:spcPct val="92000"/>
              </a:lnSpc>
              <a:spcBef>
                <a:spcPts val="375"/>
              </a:spcBef>
              <a:buNone/>
            </a:pPr>
            <a:endParaRPr lang="en-US" sz="1500" dirty="0"/>
          </a:p>
          <a:p>
            <a:pPr indent="0" marL="0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1200" dirty="0">
                <a:solidFill>
                  <a:srgbClr val="2020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Например, мутации в генах могут приводить к развитию таких болезней, как муковисцидоз или гемофилия, но также могут быть использованы для разработки персонализированных методов лечения. </a:t>
            </a:r>
            <a:endParaRPr lang="en-US" sz="1500" dirty="0"/>
          </a:p>
          <a:p>
            <a:pPr indent="0" marL="0">
              <a:lnSpc>
                <a:spcPct val="92000"/>
              </a:lnSpc>
              <a:spcBef>
                <a:spcPts val="375"/>
              </a:spcBef>
              <a:buNone/>
            </a:pPr>
            <a:endParaRPr lang="en-US" sz="1500" dirty="0"/>
          </a:p>
          <a:p>
            <a:pPr indent="0" marL="0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1200" dirty="0">
                <a:solidFill>
                  <a:srgbClr val="2020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Понимание изменчивости помогает прогнозировать риски заболеваний и находить способы их предотвращения.</a:t>
            </a:r>
            <a:endParaRPr lang="en-US" sz="150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5148072"/>
          </a:xfrm>
          <a:prstGeom prst="rect">
            <a:avLst/>
          </a:prstGeom>
        </p:spPr>
      </p:pic>
      <p:sp>
        <p:nvSpPr>
          <p:cNvPr id="3" name="Text 0"/>
          <p:cNvSpPr txBox="1"/>
          <p:nvPr/>
        </p:nvSpPr>
        <p:spPr>
          <a:xfrm>
            <a:off x="914400" y="914400"/>
            <a:ext cx="6035040" cy="862905"/>
          </a:xfrm>
          <a:prstGeom prst="rect">
            <a:avLst/>
          </a:prstGeom>
          <a:noFill/>
          <a:ln/>
        </p:spPr>
        <p:txBody>
          <a:bodyPr wrap="square" lIns="95250" tIns="95250" rIns="95250" bIns="95250" rtlCol="0" anchor="t">
            <a:spAutoFit/>
          </a:bodyPr>
          <a:lstStyle/>
          <a:p>
            <a:pPr algn="l" indent="0" marL="0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2250" dirty="0">
                <a:solidFill>
                  <a:srgbClr val="5F311B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Современные методы изучения изменчивости </a:t>
            </a:r>
            <a:endParaRPr lang="en-US" sz="1500" dirty="0"/>
          </a:p>
        </p:txBody>
      </p:sp>
      <p:sp>
        <p:nvSpPr>
          <p:cNvPr id="4" name="Text 1"/>
          <p:cNvSpPr txBox="1"/>
          <p:nvPr/>
        </p:nvSpPr>
        <p:spPr>
          <a:xfrm>
            <a:off x="914400" y="1828800"/>
            <a:ext cx="6035040" cy="2352675"/>
          </a:xfrm>
          <a:prstGeom prst="rect">
            <a:avLst/>
          </a:prstGeom>
          <a:noFill/>
          <a:ln/>
        </p:spPr>
        <p:txBody>
          <a:bodyPr wrap="square" lIns="95250" tIns="95250" rIns="95250" bIns="95250" rtlCol="0" anchor="t">
            <a:spAutoFit/>
          </a:bodyPr>
          <a:lstStyle/>
          <a:p>
            <a:pPr indent="0" marL="0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1200" dirty="0">
                <a:solidFill>
                  <a:srgbClr val="2020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Современные технологии, такие как секвенирование ДНК, CRISPR-редактирование генома и биоинформатика, позволяют изучать изменчивость на молекулярном уровне. </a:t>
            </a:r>
            <a:endParaRPr lang="en-US" sz="1500" dirty="0"/>
          </a:p>
          <a:p>
            <a:pPr indent="0" marL="0">
              <a:lnSpc>
                <a:spcPct val="92000"/>
              </a:lnSpc>
              <a:spcBef>
                <a:spcPts val="375"/>
              </a:spcBef>
              <a:buNone/>
            </a:pPr>
            <a:endParaRPr lang="en-US" sz="1500" dirty="0"/>
          </a:p>
          <a:p>
            <a:pPr indent="0" marL="0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1200" dirty="0">
                <a:solidFill>
                  <a:srgbClr val="2020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Эти методы открывают новые возможности для понимания механизмов наследственности и эволюции. </a:t>
            </a:r>
            <a:endParaRPr lang="en-US" sz="1500" dirty="0"/>
          </a:p>
          <a:p>
            <a:pPr indent="0" marL="0">
              <a:lnSpc>
                <a:spcPct val="92000"/>
              </a:lnSpc>
              <a:spcBef>
                <a:spcPts val="375"/>
              </a:spcBef>
              <a:buNone/>
            </a:pPr>
            <a:endParaRPr lang="en-US" sz="1500" dirty="0"/>
          </a:p>
          <a:p>
            <a:pPr indent="0" marL="0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1200" dirty="0">
                <a:solidFill>
                  <a:srgbClr val="2020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Например, исследование мутаций помогает выявить причины редких заболеваний и разработать методы их лечения.</a:t>
            </a:r>
            <a:endParaRPr lang="en-US" sz="150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3716"/>
            <a:ext cx="9144000" cy="5148072"/>
          </a:xfrm>
          <a:prstGeom prst="rect">
            <a:avLst/>
          </a:prstGeom>
        </p:spPr>
      </p:pic>
      <p:sp>
        <p:nvSpPr>
          <p:cNvPr id="3" name="Text 0"/>
          <p:cNvSpPr txBox="1"/>
          <p:nvPr/>
        </p:nvSpPr>
        <p:spPr>
          <a:xfrm>
            <a:off x="685800" y="365760"/>
            <a:ext cx="3657600" cy="862905"/>
          </a:xfrm>
          <a:prstGeom prst="rect">
            <a:avLst/>
          </a:prstGeom>
          <a:noFill/>
          <a:ln/>
        </p:spPr>
        <p:txBody>
          <a:bodyPr wrap="square" lIns="95250" tIns="95250" rIns="95250" bIns="95250" rtlCol="0" anchor="t">
            <a:spAutoFit/>
          </a:bodyPr>
          <a:lstStyle/>
          <a:p>
            <a:pPr algn="l" indent="0" marL="0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2250" dirty="0">
                <a:solidFill>
                  <a:srgbClr val="5F311B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Примеры изменчивости в природе </a:t>
            </a:r>
            <a:endParaRPr lang="en-US" sz="1500" dirty="0"/>
          </a:p>
        </p:txBody>
      </p:sp>
      <p:sp>
        <p:nvSpPr>
          <p:cNvPr id="4" name="Text 1"/>
          <p:cNvSpPr txBox="1"/>
          <p:nvPr/>
        </p:nvSpPr>
        <p:spPr>
          <a:xfrm>
            <a:off x="201085" y="2237177"/>
            <a:ext cx="4627029" cy="2038350"/>
          </a:xfrm>
          <a:prstGeom prst="rect">
            <a:avLst/>
          </a:prstGeom>
          <a:noFill/>
          <a:ln/>
        </p:spPr>
        <p:txBody>
          <a:bodyPr wrap="square" lIns="95250" tIns="95250" rIns="95250" bIns="95250" rtlCol="0" anchor="t">
            <a:spAutoFit/>
          </a:bodyPr>
          <a:lstStyle/>
          <a:p>
            <a:pPr indent="0" marL="0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1200" dirty="0">
                <a:solidFill>
                  <a:srgbClr val="2020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Примеры изменчивости можно наблюдать повсеместно в природе. Например, окраска меха у зайцев меняется в зависимости от сезона, чтобы лучше маскироваться от хищников. </a:t>
            </a:r>
            <a:endParaRPr lang="en-US" sz="1500" dirty="0"/>
          </a:p>
          <a:p>
            <a:pPr indent="0" marL="0">
              <a:lnSpc>
                <a:spcPct val="92000"/>
              </a:lnSpc>
              <a:spcBef>
                <a:spcPts val="375"/>
              </a:spcBef>
              <a:buNone/>
            </a:pPr>
            <a:endParaRPr lang="en-US" sz="1500" dirty="0"/>
          </a:p>
          <a:p>
            <a:pPr indent="0" marL="0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1200" dirty="0">
                <a:solidFill>
                  <a:srgbClr val="2020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У растений изменчивость проявляется в форме различных приспособлений, таких как колючки у кактусов или способность накапливать воду у суккулентов.</a:t>
            </a:r>
            <a:endParaRPr lang="en-US" sz="150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5148072"/>
          </a:xfrm>
          <a:prstGeom prst="rect">
            <a:avLst/>
          </a:prstGeom>
        </p:spPr>
      </p:pic>
      <p:sp>
        <p:nvSpPr>
          <p:cNvPr id="3" name="Text 0"/>
          <p:cNvSpPr txBox="1"/>
          <p:nvPr/>
        </p:nvSpPr>
        <p:spPr>
          <a:xfrm>
            <a:off x="1049759" y="771533"/>
            <a:ext cx="7315200" cy="526703"/>
          </a:xfrm>
          <a:prstGeom prst="rect">
            <a:avLst/>
          </a:prstGeom>
          <a:noFill/>
          <a:ln/>
        </p:spPr>
        <p:txBody>
          <a:bodyPr wrap="square" lIns="95250" tIns="95250" rIns="95250" bIns="95250" rtlCol="0" anchor="t">
            <a:spAutoFit/>
          </a:bodyPr>
          <a:lstStyle/>
          <a:p>
            <a:pPr algn="ctr" indent="0" marL="0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2250" dirty="0">
                <a:solidFill>
                  <a:srgbClr val="5F311B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Изменчивость и биоразнообразие </a:t>
            </a:r>
            <a:endParaRPr lang="en-US" sz="1500" dirty="0"/>
          </a:p>
        </p:txBody>
      </p:sp>
      <p:sp>
        <p:nvSpPr>
          <p:cNvPr id="4" name="Text 1"/>
          <p:cNvSpPr txBox="1"/>
          <p:nvPr/>
        </p:nvSpPr>
        <p:spPr>
          <a:xfrm>
            <a:off x="1788787" y="1565980"/>
            <a:ext cx="5613946" cy="2352675"/>
          </a:xfrm>
          <a:prstGeom prst="rect">
            <a:avLst/>
          </a:prstGeom>
          <a:noFill/>
          <a:ln/>
        </p:spPr>
        <p:txBody>
          <a:bodyPr wrap="square" lIns="95250" tIns="95250" rIns="95250" bIns="95250" rtlCol="0" anchor="t">
            <a:spAutoFit/>
          </a:bodyPr>
          <a:lstStyle/>
          <a:p>
            <a:pPr algn="ctr" indent="0" marL="0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1200" dirty="0">
                <a:solidFill>
                  <a:srgbClr val="2020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Изменчивость является основой биоразнообразия, которое представляет собой богатство видов, генов и экосистем на Земле. </a:t>
            </a:r>
            <a:endParaRPr lang="en-US" sz="1500" dirty="0"/>
          </a:p>
          <a:p>
            <a:pPr indent="0" marL="0">
              <a:lnSpc>
                <a:spcPct val="92000"/>
              </a:lnSpc>
              <a:spcBef>
                <a:spcPts val="375"/>
              </a:spcBef>
              <a:buNone/>
            </a:pPr>
            <a:endParaRPr lang="en-US" sz="1500" dirty="0"/>
          </a:p>
          <a:p>
            <a:pPr algn="ctr" indent="0" marL="0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1200" dirty="0">
                <a:solidFill>
                  <a:srgbClr val="2020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Чем больше изменчивость в пределах вида, тем выше его способность адаптироваться к изменениям окружающей среды. </a:t>
            </a:r>
            <a:endParaRPr lang="en-US" sz="1500" dirty="0"/>
          </a:p>
          <a:p>
            <a:pPr indent="0" marL="0">
              <a:lnSpc>
                <a:spcPct val="92000"/>
              </a:lnSpc>
              <a:spcBef>
                <a:spcPts val="375"/>
              </a:spcBef>
              <a:buNone/>
            </a:pPr>
            <a:endParaRPr lang="en-US" sz="1500" dirty="0"/>
          </a:p>
          <a:p>
            <a:pPr algn="ctr" indent="0" marL="0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1200" dirty="0">
                <a:solidFill>
                  <a:srgbClr val="2020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Например, разнообразие генетических вариантов у культурных растений позволяет выращивать их в разных климатических условиях, что обеспечивает продовольственную безопасность человечества.</a:t>
            </a:r>
            <a:endParaRPr lang="en-US" sz="150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2895791" cy="5148072"/>
          </a:xfrm>
          <a:prstGeom prst="rect">
            <a:avLst/>
          </a:prstGeom>
        </p:spPr>
      </p:pic>
      <p:pic>
        <p:nvPicPr>
          <p:cNvPr id="3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8072"/>
          </a:xfrm>
          <a:prstGeom prst="rect">
            <a:avLst/>
          </a:prstGeom>
        </p:spPr>
      </p:pic>
      <p:sp>
        <p:nvSpPr>
          <p:cNvPr id="4" name="Text 0"/>
          <p:cNvSpPr txBox="1"/>
          <p:nvPr/>
        </p:nvSpPr>
        <p:spPr>
          <a:xfrm>
            <a:off x="3657600" y="228600"/>
            <a:ext cx="3657600" cy="526703"/>
          </a:xfrm>
          <a:prstGeom prst="rect">
            <a:avLst/>
          </a:prstGeom>
          <a:noFill/>
          <a:ln/>
        </p:spPr>
        <p:txBody>
          <a:bodyPr wrap="square" lIns="95250" tIns="95250" rIns="95250" bIns="95250" rtlCol="0" anchor="t">
            <a:spAutoFit/>
          </a:bodyPr>
          <a:lstStyle/>
          <a:p>
            <a:pPr algn="l" indent="0" marL="0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2250" dirty="0">
                <a:solidFill>
                  <a:srgbClr val="5F311B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Заключение </a:t>
            </a:r>
            <a:endParaRPr lang="en-US" sz="1500" dirty="0"/>
          </a:p>
        </p:txBody>
      </p:sp>
      <p:sp>
        <p:nvSpPr>
          <p:cNvPr id="5" name="Text 1"/>
          <p:cNvSpPr txBox="1"/>
          <p:nvPr/>
        </p:nvSpPr>
        <p:spPr>
          <a:xfrm>
            <a:off x="3657600" y="1073367"/>
            <a:ext cx="4154813" cy="2790825"/>
          </a:xfrm>
          <a:prstGeom prst="rect">
            <a:avLst/>
          </a:prstGeom>
          <a:noFill/>
          <a:ln/>
        </p:spPr>
        <p:txBody>
          <a:bodyPr wrap="square" lIns="95250" tIns="95250" rIns="95250" bIns="95250" rtlCol="0" anchor="t">
            <a:spAutoFit/>
          </a:bodyPr>
          <a:lstStyle/>
          <a:p>
            <a:pPr indent="0" marL="0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1200" dirty="0">
                <a:solidFill>
                  <a:srgbClr val="2020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Изучение закономерностей изменчивости — это ключ к пониманию того, как живые организмы адаптируются и развиваются в течение времени. </a:t>
            </a:r>
            <a:endParaRPr lang="en-US" sz="1500" dirty="0"/>
          </a:p>
          <a:p>
            <a:pPr indent="0" marL="0">
              <a:lnSpc>
                <a:spcPct val="92000"/>
              </a:lnSpc>
              <a:spcBef>
                <a:spcPts val="375"/>
              </a:spcBef>
              <a:buNone/>
            </a:pPr>
            <a:endParaRPr lang="en-US" sz="1500" dirty="0"/>
          </a:p>
          <a:p>
            <a:pPr indent="0" marL="0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1200" dirty="0">
                <a:solidFill>
                  <a:srgbClr val="2020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Это знание имеет не только теоретическое значение, но и практическое применение в медицине, сельском хозяйстве и экологии. </a:t>
            </a:r>
            <a:endParaRPr lang="en-US" sz="1500" dirty="0"/>
          </a:p>
          <a:p>
            <a:pPr indent="0" marL="0">
              <a:lnSpc>
                <a:spcPct val="92000"/>
              </a:lnSpc>
              <a:spcBef>
                <a:spcPts val="375"/>
              </a:spcBef>
              <a:buNone/>
            </a:pPr>
            <a:endParaRPr lang="en-US" sz="1500" dirty="0"/>
          </a:p>
          <a:p>
            <a:pPr indent="0" marL="0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1200" dirty="0">
                <a:solidFill>
                  <a:srgbClr val="2020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Изменчивость — это доказательство того, что жизнь постоянно находится в движении, стремясь к совершенству и разнообразию.</a:t>
            </a:r>
            <a:endParaRPr lang="en-US" sz="15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5148072"/>
          </a:xfrm>
          <a:prstGeom prst="rect">
            <a:avLst/>
          </a:prstGeom>
        </p:spPr>
      </p:pic>
      <p:sp>
        <p:nvSpPr>
          <p:cNvPr id="3" name="Text 0"/>
          <p:cNvSpPr txBox="1"/>
          <p:nvPr/>
        </p:nvSpPr>
        <p:spPr>
          <a:xfrm>
            <a:off x="914400" y="914400"/>
            <a:ext cx="6035040" cy="526703"/>
          </a:xfrm>
          <a:prstGeom prst="rect">
            <a:avLst/>
          </a:prstGeom>
          <a:noFill/>
          <a:ln/>
        </p:spPr>
        <p:txBody>
          <a:bodyPr wrap="square" lIns="95250" tIns="95250" rIns="95250" bIns="95250" rtlCol="0" anchor="t">
            <a:spAutoFit/>
          </a:bodyPr>
          <a:lstStyle/>
          <a:p>
            <a:pPr algn="l" indent="0" marL="0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2250" dirty="0">
                <a:solidFill>
                  <a:srgbClr val="5F311B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Основные типы изменчивости </a:t>
            </a:r>
            <a:endParaRPr lang="en-US" sz="1500" dirty="0"/>
          </a:p>
        </p:txBody>
      </p:sp>
      <p:sp>
        <p:nvSpPr>
          <p:cNvPr id="4" name="Text 1"/>
          <p:cNvSpPr txBox="1"/>
          <p:nvPr/>
        </p:nvSpPr>
        <p:spPr>
          <a:xfrm>
            <a:off x="914400" y="1828800"/>
            <a:ext cx="7315200" cy="1939230"/>
          </a:xfrm>
          <a:prstGeom prst="rect">
            <a:avLst/>
          </a:prstGeom>
          <a:noFill/>
          <a:ln/>
        </p:spPr>
        <p:txBody>
          <a:bodyPr wrap="square" lIns="95250" tIns="95250" rIns="95250" bIns="95250" rtlCol="0" anchor="t">
            <a:spAutoFit/>
          </a:bodyPr>
          <a:lstStyle/>
          <a:p>
            <a:pPr indent="0" marL="0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1200" dirty="0">
                <a:solidFill>
                  <a:srgbClr val="2020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В биологии выделяют два основных типа изменчивости: </a:t>
            </a:r>
            <a:pPr indent="0" marL="0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1200" b="1" dirty="0">
                <a:solidFill>
                  <a:srgbClr val="2020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модификационную (фенотипическую)</a:t>
            </a:r>
            <a:pPr indent="0" marL="0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1200" dirty="0">
                <a:solidFill>
                  <a:srgbClr val="2020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и </a:t>
            </a:r>
            <a:pPr indent="0" marL="0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1200" b="1" dirty="0">
                <a:solidFill>
                  <a:srgbClr val="2020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генотипическую</a:t>
            </a:r>
            <a:pPr indent="0" marL="0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1200" dirty="0">
                <a:solidFill>
                  <a:srgbClr val="2020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.</a:t>
            </a:r>
            <a:endParaRPr lang="en-US" sz="1500" dirty="0"/>
          </a:p>
          <a:p>
            <a:pPr indent="0" marL="0">
              <a:lnSpc>
                <a:spcPct val="92000"/>
              </a:lnSpc>
              <a:spcBef>
                <a:spcPts val="375"/>
              </a:spcBef>
              <a:buNone/>
            </a:pPr>
            <a:endParaRPr lang="en-US" sz="1500" dirty="0"/>
          </a:p>
          <a:p>
            <a:pPr marL="190500" indent="-190500">
              <a:lnSpc>
                <a:spcPct val="92000"/>
              </a:lnSpc>
              <a:spcBef>
                <a:spcPts val="10"/>
              </a:spcBef>
              <a:buSzPct val="100000"/>
              <a:buChar char="•"/>
            </a:pPr>
            <a:r>
              <a:rPr lang="en-US" sz="1200" b="1" dirty="0">
                <a:solidFill>
                  <a:srgbClr val="2020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Модификационная изменчивость</a:t>
            </a:r>
            <a:pPr indent="0" marL="0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1200" dirty="0">
                <a:solidFill>
                  <a:srgbClr val="2020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обусловлена влиянием внешних факторов, таких как температура, влажность или питание, и не затрагивает генетический аппарат организма.</a:t>
            </a:r>
            <a:endParaRPr lang="en-US" sz="1500" dirty="0"/>
          </a:p>
          <a:p>
            <a:pPr indent="0" marL="0">
              <a:lnSpc>
                <a:spcPct val="92000"/>
              </a:lnSpc>
              <a:spcBef>
                <a:spcPts val="375"/>
              </a:spcBef>
              <a:buNone/>
            </a:pPr>
            <a:endParaRPr lang="en-US" sz="1500" dirty="0"/>
          </a:p>
          <a:p>
            <a:pPr marL="190500" indent="-190500">
              <a:lnSpc>
                <a:spcPct val="92000"/>
              </a:lnSpc>
              <a:spcBef>
                <a:spcPts val="10"/>
              </a:spcBef>
              <a:buSzPct val="100000"/>
              <a:buChar char="•"/>
            </a:pPr>
            <a:r>
              <a:rPr lang="en-US" sz="1200" b="1" dirty="0">
                <a:solidFill>
                  <a:srgbClr val="2020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Генотипическая изменчивость</a:t>
            </a:r>
            <a:pPr indent="0" marL="0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1200" dirty="0">
                <a:solidFill>
                  <a:srgbClr val="2020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, напротив, связана с изменениями в ДНК и передаётся по наследству, формируя новые признаки у потомков.</a:t>
            </a:r>
            <a:endParaRPr lang="en-US" sz="15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282946" y="0"/>
            <a:ext cx="3861054" cy="5148072"/>
          </a:xfrm>
          <a:prstGeom prst="rect">
            <a:avLst/>
          </a:prstGeom>
        </p:spPr>
      </p:pic>
      <p:pic>
        <p:nvPicPr>
          <p:cNvPr id="3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8072"/>
          </a:xfrm>
          <a:prstGeom prst="rect">
            <a:avLst/>
          </a:prstGeom>
        </p:spPr>
      </p:pic>
      <p:sp>
        <p:nvSpPr>
          <p:cNvPr id="4" name="Text 0"/>
          <p:cNvSpPr txBox="1"/>
          <p:nvPr/>
        </p:nvSpPr>
        <p:spPr>
          <a:xfrm>
            <a:off x="334144" y="193382"/>
            <a:ext cx="5056715" cy="526703"/>
          </a:xfrm>
          <a:prstGeom prst="rect">
            <a:avLst/>
          </a:prstGeom>
          <a:noFill/>
          <a:ln/>
        </p:spPr>
        <p:txBody>
          <a:bodyPr wrap="square" lIns="95250" tIns="95250" rIns="95250" bIns="95250" rtlCol="0" anchor="t">
            <a:spAutoFit/>
          </a:bodyPr>
          <a:lstStyle/>
          <a:p>
            <a:pPr algn="l" indent="0" marL="0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2250" dirty="0">
                <a:solidFill>
                  <a:srgbClr val="5F311B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Модификационная изменчивость </a:t>
            </a:r>
            <a:endParaRPr lang="en-US" sz="1500" dirty="0"/>
          </a:p>
        </p:txBody>
      </p:sp>
      <p:sp>
        <p:nvSpPr>
          <p:cNvPr id="5" name="Text 1"/>
          <p:cNvSpPr txBox="1"/>
          <p:nvPr/>
        </p:nvSpPr>
        <p:spPr>
          <a:xfrm>
            <a:off x="334144" y="929502"/>
            <a:ext cx="4572000" cy="2790825"/>
          </a:xfrm>
          <a:prstGeom prst="rect">
            <a:avLst/>
          </a:prstGeom>
          <a:noFill/>
          <a:ln/>
        </p:spPr>
        <p:txBody>
          <a:bodyPr wrap="square" lIns="95250" tIns="95250" rIns="95250" bIns="95250" rtlCol="0" anchor="t">
            <a:spAutoFit/>
          </a:bodyPr>
          <a:lstStyle/>
          <a:p>
            <a:pPr indent="0" marL="0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1200" dirty="0">
                <a:solidFill>
                  <a:srgbClr val="2020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Модификационная изменчивость проявляется в виде изменений фенотипа под воздействием условий среды и является обратимой. </a:t>
            </a:r>
            <a:endParaRPr lang="en-US" sz="1500" dirty="0"/>
          </a:p>
          <a:p>
            <a:pPr indent="0" marL="0">
              <a:lnSpc>
                <a:spcPct val="92000"/>
              </a:lnSpc>
              <a:spcBef>
                <a:spcPts val="375"/>
              </a:spcBef>
              <a:buNone/>
            </a:pPr>
            <a:endParaRPr lang="en-US" sz="1500" dirty="0"/>
          </a:p>
          <a:p>
            <a:pPr indent="0" marL="0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1200" dirty="0">
                <a:solidFill>
                  <a:srgbClr val="2020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Например, у растений одного вида могут различаться размеры листьев в зависимости от уровня освещённости, но их генетический код остаётся неизменным. </a:t>
            </a:r>
            <a:endParaRPr lang="en-US" sz="1500" dirty="0"/>
          </a:p>
          <a:p>
            <a:pPr indent="0" marL="0">
              <a:lnSpc>
                <a:spcPct val="92000"/>
              </a:lnSpc>
              <a:spcBef>
                <a:spcPts val="375"/>
              </a:spcBef>
              <a:buNone/>
            </a:pPr>
            <a:endParaRPr lang="en-US" sz="1500" dirty="0"/>
          </a:p>
          <a:p>
            <a:pPr indent="0" marL="0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1200" dirty="0">
                <a:solidFill>
                  <a:srgbClr val="2020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Этот тип изменчивости играет важную роль в адаптации организмов к краткосрочным изменениям окружающей среды.</a:t>
            </a:r>
            <a:endParaRPr lang="en-US" sz="15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5148072"/>
          </a:xfrm>
          <a:prstGeom prst="rect">
            <a:avLst/>
          </a:prstGeom>
        </p:spPr>
      </p:pic>
      <p:sp>
        <p:nvSpPr>
          <p:cNvPr id="3" name="Text 0"/>
          <p:cNvSpPr txBox="1"/>
          <p:nvPr/>
        </p:nvSpPr>
        <p:spPr>
          <a:xfrm>
            <a:off x="914400" y="914400"/>
            <a:ext cx="6035040" cy="526703"/>
          </a:xfrm>
          <a:prstGeom prst="rect">
            <a:avLst/>
          </a:prstGeom>
          <a:noFill/>
          <a:ln/>
        </p:spPr>
        <p:txBody>
          <a:bodyPr wrap="square" lIns="95250" tIns="95250" rIns="95250" bIns="95250" rtlCol="0" anchor="t">
            <a:spAutoFit/>
          </a:bodyPr>
          <a:lstStyle/>
          <a:p>
            <a:pPr algn="l" indent="0" marL="0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2250" dirty="0">
                <a:solidFill>
                  <a:srgbClr val="5F311B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Норма реакции признака </a:t>
            </a:r>
            <a:endParaRPr lang="en-US" sz="1500" dirty="0"/>
          </a:p>
        </p:txBody>
      </p:sp>
      <p:sp>
        <p:nvSpPr>
          <p:cNvPr id="4" name="Text 1"/>
          <p:cNvSpPr txBox="1"/>
          <p:nvPr/>
        </p:nvSpPr>
        <p:spPr>
          <a:xfrm>
            <a:off x="914400" y="1828800"/>
            <a:ext cx="6763956" cy="2352675"/>
          </a:xfrm>
          <a:prstGeom prst="rect">
            <a:avLst/>
          </a:prstGeom>
          <a:noFill/>
          <a:ln/>
        </p:spPr>
        <p:txBody>
          <a:bodyPr wrap="square" lIns="95250" tIns="95250" rIns="95250" bIns="95250" rtlCol="0" anchor="t">
            <a:spAutoFit/>
          </a:bodyPr>
          <a:lstStyle/>
          <a:p>
            <a:pPr indent="0" marL="0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1200" dirty="0">
                <a:solidFill>
                  <a:srgbClr val="2020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Норма реакции — это диапазон возможных изменений признака в зависимости от условий среды, заданный генотипом. </a:t>
            </a:r>
            <a:endParaRPr lang="en-US" sz="1500" dirty="0"/>
          </a:p>
          <a:p>
            <a:pPr indent="0" marL="0">
              <a:lnSpc>
                <a:spcPct val="92000"/>
              </a:lnSpc>
              <a:spcBef>
                <a:spcPts val="375"/>
              </a:spcBef>
              <a:buNone/>
            </a:pPr>
            <a:endParaRPr lang="en-US" sz="1500" dirty="0"/>
          </a:p>
          <a:p>
            <a:pPr indent="0" marL="0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1200" dirty="0">
                <a:solidFill>
                  <a:srgbClr val="2020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Например, рост человека определяется как генетическими факторами, так и условиями питания, физической активности и здоровья, но всегда остаётся в пределах, установленных его генетическим потенциалом. </a:t>
            </a:r>
            <a:endParaRPr lang="en-US" sz="1500" dirty="0"/>
          </a:p>
          <a:p>
            <a:pPr indent="0" marL="0">
              <a:lnSpc>
                <a:spcPct val="92000"/>
              </a:lnSpc>
              <a:spcBef>
                <a:spcPts val="375"/>
              </a:spcBef>
              <a:buNone/>
            </a:pPr>
            <a:endParaRPr lang="en-US" sz="1500" dirty="0"/>
          </a:p>
          <a:p>
            <a:pPr indent="0" marL="0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1200" dirty="0">
                <a:solidFill>
                  <a:srgbClr val="2020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Норма реакции может быть широкой, как в случае с массой тела, или узкой, как при формировании цвета глаз.</a:t>
            </a:r>
            <a:endParaRPr lang="en-US" sz="15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2991515" cy="5143500"/>
          </a:xfrm>
          <a:prstGeom prst="rect">
            <a:avLst/>
          </a:prstGeom>
        </p:spPr>
      </p:pic>
      <p:pic>
        <p:nvPicPr>
          <p:cNvPr id="3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8072"/>
          </a:xfrm>
          <a:prstGeom prst="rect">
            <a:avLst/>
          </a:prstGeom>
        </p:spPr>
      </p:pic>
      <p:sp>
        <p:nvSpPr>
          <p:cNvPr id="4" name="Text 0"/>
          <p:cNvSpPr txBox="1"/>
          <p:nvPr/>
        </p:nvSpPr>
        <p:spPr>
          <a:xfrm>
            <a:off x="3657600" y="228600"/>
            <a:ext cx="3657600" cy="862905"/>
          </a:xfrm>
          <a:prstGeom prst="rect">
            <a:avLst/>
          </a:prstGeom>
          <a:noFill/>
          <a:ln/>
        </p:spPr>
        <p:txBody>
          <a:bodyPr wrap="square" lIns="95250" tIns="95250" rIns="95250" bIns="95250" rtlCol="0" anchor="t">
            <a:spAutoFit/>
          </a:bodyPr>
          <a:lstStyle/>
          <a:p>
            <a:pPr indent="0" marL="0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2250" dirty="0">
                <a:solidFill>
                  <a:srgbClr val="5F311B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Генотипическая изменчивость</a:t>
            </a:r>
            <a:endParaRPr lang="en-US" sz="1500" dirty="0"/>
          </a:p>
        </p:txBody>
      </p:sp>
      <p:sp>
        <p:nvSpPr>
          <p:cNvPr id="5" name="Text 1"/>
          <p:cNvSpPr txBox="1"/>
          <p:nvPr/>
        </p:nvSpPr>
        <p:spPr>
          <a:xfrm>
            <a:off x="3657600" y="1463040"/>
            <a:ext cx="5029200" cy="2790825"/>
          </a:xfrm>
          <a:prstGeom prst="rect">
            <a:avLst/>
          </a:prstGeom>
          <a:noFill/>
          <a:ln/>
        </p:spPr>
        <p:txBody>
          <a:bodyPr wrap="square" lIns="95250" tIns="95250" rIns="95250" bIns="95250" rtlCol="0" anchor="t">
            <a:spAutoFit/>
          </a:bodyPr>
          <a:lstStyle/>
          <a:p>
            <a:pPr indent="0" marL="0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1200" dirty="0">
                <a:solidFill>
                  <a:srgbClr val="2020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Генотипическая изменчивость возникает за счёт мутаций, комбинативных процессов и хромосомных перестроек, которые приводят к изменению генетического материала.</a:t>
            </a:r>
            <a:endParaRPr lang="en-US" sz="1500" dirty="0"/>
          </a:p>
          <a:p>
            <a:pPr indent="0" marL="0">
              <a:lnSpc>
                <a:spcPct val="92000"/>
              </a:lnSpc>
              <a:spcBef>
                <a:spcPts val="375"/>
              </a:spcBef>
              <a:buNone/>
            </a:pPr>
            <a:endParaRPr lang="en-US" sz="1500" dirty="0"/>
          </a:p>
          <a:p>
            <a:pPr indent="0" marL="0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1200" dirty="0">
                <a:solidFill>
                  <a:srgbClr val="2020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Эти изменения могут быть как полезными, так и вредными для организма, но именно они обеспечивают материал для естественного отбора. </a:t>
            </a:r>
            <a:endParaRPr lang="en-US" sz="1500" dirty="0"/>
          </a:p>
          <a:p>
            <a:pPr indent="0" marL="0">
              <a:lnSpc>
                <a:spcPct val="92000"/>
              </a:lnSpc>
              <a:spcBef>
                <a:spcPts val="375"/>
              </a:spcBef>
              <a:buNone/>
            </a:pPr>
            <a:endParaRPr lang="en-US" sz="1500" dirty="0"/>
          </a:p>
          <a:p>
            <a:pPr indent="0" marL="0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1200" dirty="0">
                <a:solidFill>
                  <a:srgbClr val="2020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Например, мутации могут привести к появлению устойчивости к антибиотикам у бактерий или новым окраскам шерсти у млекопитающих.</a:t>
            </a:r>
            <a:endParaRPr lang="en-US" sz="15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5148072"/>
          </a:xfrm>
          <a:prstGeom prst="rect">
            <a:avLst/>
          </a:prstGeom>
        </p:spPr>
      </p:pic>
      <p:sp>
        <p:nvSpPr>
          <p:cNvPr id="3" name="Text 0"/>
          <p:cNvSpPr txBox="1"/>
          <p:nvPr/>
        </p:nvSpPr>
        <p:spPr>
          <a:xfrm>
            <a:off x="1828800" y="1167107"/>
            <a:ext cx="6400800" cy="526703"/>
          </a:xfrm>
          <a:prstGeom prst="rect">
            <a:avLst/>
          </a:prstGeom>
          <a:noFill/>
          <a:ln/>
        </p:spPr>
        <p:txBody>
          <a:bodyPr wrap="square" lIns="95250" tIns="95250" rIns="95250" bIns="95250" rtlCol="0" anchor="t">
            <a:spAutoFit/>
          </a:bodyPr>
          <a:lstStyle/>
          <a:p>
            <a:pPr algn="l" indent="0" marL="0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2250" dirty="0">
                <a:solidFill>
                  <a:srgbClr val="5F311B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Мутационная изменчивость </a:t>
            </a:r>
            <a:endParaRPr lang="en-US" sz="1500" dirty="0"/>
          </a:p>
        </p:txBody>
      </p:sp>
      <p:sp>
        <p:nvSpPr>
          <p:cNvPr id="4" name="Text 1"/>
          <p:cNvSpPr txBox="1"/>
          <p:nvPr/>
        </p:nvSpPr>
        <p:spPr>
          <a:xfrm>
            <a:off x="1828800" y="1815390"/>
            <a:ext cx="6400800" cy="2571750"/>
          </a:xfrm>
          <a:prstGeom prst="rect">
            <a:avLst/>
          </a:prstGeom>
          <a:noFill/>
          <a:ln/>
        </p:spPr>
        <p:txBody>
          <a:bodyPr wrap="square" lIns="95250" tIns="95250" rIns="95250" bIns="95250" rtlCol="0" anchor="t">
            <a:spAutoFit/>
          </a:bodyPr>
          <a:lstStyle/>
          <a:p>
            <a:pPr indent="0" marL="0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1200" dirty="0">
                <a:solidFill>
                  <a:srgbClr val="2020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Мутационная изменчивость обусловлена изменениями в структуре ДНК, которые могут происходить спонтанно или под воздействием мутагенных факторов, таких как радиация, химические вещества или вирусы. </a:t>
            </a:r>
            <a:endParaRPr lang="en-US" sz="1500" dirty="0"/>
          </a:p>
          <a:p>
            <a:pPr indent="0" marL="0">
              <a:lnSpc>
                <a:spcPct val="92000"/>
              </a:lnSpc>
              <a:spcBef>
                <a:spcPts val="375"/>
              </a:spcBef>
              <a:buNone/>
            </a:pPr>
            <a:endParaRPr lang="en-US" sz="1500" dirty="0"/>
          </a:p>
          <a:p>
            <a:pPr indent="0" marL="0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1200" dirty="0">
                <a:solidFill>
                  <a:srgbClr val="2020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Эти изменения могут затрагивать отдельные гены, целые хромосомы или даже наборы хромосом, что приводит к значительным изменениям в фенотипе. </a:t>
            </a:r>
            <a:endParaRPr lang="en-US" sz="1500" dirty="0"/>
          </a:p>
          <a:p>
            <a:pPr indent="0" marL="0">
              <a:lnSpc>
                <a:spcPct val="92000"/>
              </a:lnSpc>
              <a:spcBef>
                <a:spcPts val="375"/>
              </a:spcBef>
              <a:buNone/>
            </a:pPr>
            <a:endParaRPr lang="en-US" sz="1500" dirty="0"/>
          </a:p>
          <a:p>
            <a:pPr indent="0" marL="0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1200" dirty="0">
                <a:solidFill>
                  <a:srgbClr val="2020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Например, мутации в гене HBB вызывают серповидноклеточную анемию, которая может как снижать жизнеспособность, так и давать преимущество в борьбе с малярией.</a:t>
            </a:r>
            <a:endParaRPr lang="en-US" sz="15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8072"/>
          </a:xfrm>
          <a:prstGeom prst="rect">
            <a:avLst/>
          </a:prstGeom>
        </p:spPr>
      </p:pic>
      <p:sp>
        <p:nvSpPr>
          <p:cNvPr id="3" name="Text 0"/>
          <p:cNvSpPr txBox="1"/>
          <p:nvPr/>
        </p:nvSpPr>
        <p:spPr>
          <a:xfrm>
            <a:off x="581254" y="1455836"/>
            <a:ext cx="3657600" cy="862905"/>
          </a:xfrm>
          <a:prstGeom prst="rect">
            <a:avLst/>
          </a:prstGeom>
          <a:noFill/>
          <a:ln/>
        </p:spPr>
        <p:txBody>
          <a:bodyPr wrap="square" lIns="95250" tIns="95250" rIns="95250" bIns="95250" rtlCol="0" anchor="t">
            <a:spAutoFit/>
          </a:bodyPr>
          <a:lstStyle/>
          <a:p>
            <a:pPr algn="l" indent="0" marL="0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2250" dirty="0">
                <a:solidFill>
                  <a:srgbClr val="5F311B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Комбинативная изменчивость </a:t>
            </a:r>
            <a:endParaRPr lang="en-US" sz="1500" dirty="0"/>
          </a:p>
        </p:txBody>
      </p:sp>
      <p:sp>
        <p:nvSpPr>
          <p:cNvPr id="4" name="Text 1"/>
          <p:cNvSpPr txBox="1"/>
          <p:nvPr/>
        </p:nvSpPr>
        <p:spPr>
          <a:xfrm>
            <a:off x="497735" y="2318741"/>
            <a:ext cx="4074265" cy="847725"/>
          </a:xfrm>
          <a:prstGeom prst="rect">
            <a:avLst/>
          </a:prstGeom>
          <a:noFill/>
          <a:ln/>
        </p:spPr>
        <p:txBody>
          <a:bodyPr wrap="square" lIns="95250" tIns="95250" rIns="95250" bIns="95250" rtlCol="0" anchor="t">
            <a:spAutoFit/>
          </a:bodyPr>
          <a:lstStyle/>
          <a:p>
            <a:pPr indent="0" marL="0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1200" dirty="0">
                <a:solidFill>
                  <a:srgbClr val="2020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Комбинативная изменчивость возникает благодаря перекомбинации генетического материала во время мейоза и оплодотворения. </a:t>
            </a:r>
            <a:endParaRPr lang="en-US" sz="1500" dirty="0"/>
          </a:p>
        </p:txBody>
      </p:sp>
      <p:sp>
        <p:nvSpPr>
          <p:cNvPr id="5" name="Text 2"/>
          <p:cNvSpPr txBox="1"/>
          <p:nvPr/>
        </p:nvSpPr>
        <p:spPr>
          <a:xfrm>
            <a:off x="581254" y="3389201"/>
            <a:ext cx="7850477" cy="1143000"/>
          </a:xfrm>
          <a:prstGeom prst="rect">
            <a:avLst/>
          </a:prstGeom>
          <a:noFill/>
          <a:ln/>
        </p:spPr>
        <p:txBody>
          <a:bodyPr wrap="square" lIns="95250" tIns="95250" rIns="95250" bIns="95250" rtlCol="0" anchor="t">
            <a:spAutoFit/>
          </a:bodyPr>
          <a:lstStyle/>
          <a:p>
            <a:pPr indent="0" marL="0">
              <a:lnSpc>
                <a:spcPct val="72000"/>
              </a:lnSpc>
              <a:spcBef>
                <a:spcPts val="375"/>
              </a:spcBef>
              <a:buNone/>
            </a:pPr>
            <a:r>
              <a:rPr lang="en-US" sz="1200" dirty="0">
                <a:solidFill>
                  <a:srgbClr val="2020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Благодаря этому процессу каждый организм получает уникальный набор генов, даже если его родители имеют одинаковый генотип. </a:t>
            </a:r>
            <a:endParaRPr lang="en-US" sz="1500" dirty="0"/>
          </a:p>
          <a:p>
            <a:pPr indent="0" marL="0">
              <a:lnSpc>
                <a:spcPct val="72000"/>
              </a:lnSpc>
              <a:spcBef>
                <a:spcPts val="375"/>
              </a:spcBef>
              <a:buNone/>
            </a:pPr>
            <a:endParaRPr lang="en-US" sz="1500" dirty="0"/>
          </a:p>
          <a:p>
            <a:pPr indent="0" marL="0">
              <a:lnSpc>
                <a:spcPct val="72000"/>
              </a:lnSpc>
              <a:spcBef>
                <a:spcPts val="375"/>
              </a:spcBef>
              <a:buNone/>
            </a:pPr>
            <a:r>
              <a:rPr lang="en-US" sz="1200" dirty="0">
                <a:solidFill>
                  <a:srgbClr val="2020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Например, разнообразие окрасок у домашних кошек или уникальные черты внешности у людей обусловлены именно этим механизмом.</a:t>
            </a:r>
            <a:endParaRPr lang="en-US" sz="15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5148072"/>
          </a:xfrm>
          <a:prstGeom prst="rect">
            <a:avLst/>
          </a:prstGeom>
        </p:spPr>
      </p:pic>
      <p:sp>
        <p:nvSpPr>
          <p:cNvPr id="3" name="Text 0"/>
          <p:cNvSpPr txBox="1"/>
          <p:nvPr/>
        </p:nvSpPr>
        <p:spPr>
          <a:xfrm>
            <a:off x="1828800" y="1167107"/>
            <a:ext cx="6400800" cy="526703"/>
          </a:xfrm>
          <a:prstGeom prst="rect">
            <a:avLst/>
          </a:prstGeom>
          <a:noFill/>
          <a:ln/>
        </p:spPr>
        <p:txBody>
          <a:bodyPr wrap="square" lIns="95250" tIns="95250" rIns="95250" bIns="95250" rtlCol="0" anchor="t">
            <a:spAutoFit/>
          </a:bodyPr>
          <a:lstStyle/>
          <a:p>
            <a:pPr algn="l" indent="0" marL="0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2250" dirty="0">
                <a:solidFill>
                  <a:srgbClr val="5F311B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Значение изменчивости в эволюции </a:t>
            </a:r>
            <a:endParaRPr lang="en-US" sz="1500" dirty="0"/>
          </a:p>
        </p:txBody>
      </p:sp>
      <p:sp>
        <p:nvSpPr>
          <p:cNvPr id="4" name="Text 1"/>
          <p:cNvSpPr txBox="1"/>
          <p:nvPr/>
        </p:nvSpPr>
        <p:spPr>
          <a:xfrm>
            <a:off x="1828800" y="1931098"/>
            <a:ext cx="5564430" cy="2133600"/>
          </a:xfrm>
          <a:prstGeom prst="rect">
            <a:avLst/>
          </a:prstGeom>
          <a:noFill/>
          <a:ln/>
        </p:spPr>
        <p:txBody>
          <a:bodyPr wrap="square" lIns="95250" tIns="95250" rIns="95250" bIns="95250" rtlCol="0" anchor="t">
            <a:spAutoFit/>
          </a:bodyPr>
          <a:lstStyle/>
          <a:p>
            <a:pPr indent="0" marL="0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1200" dirty="0">
                <a:solidFill>
                  <a:srgbClr val="2020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Без изменчивости невозможно представить процесс эволюции, поскольку она создаёт разнообразие, необходимое для естественного отбора. </a:t>
            </a:r>
            <a:endParaRPr lang="en-US" sz="1500" dirty="0"/>
          </a:p>
          <a:p>
            <a:pPr indent="0" marL="0">
              <a:lnSpc>
                <a:spcPct val="92000"/>
              </a:lnSpc>
              <a:spcBef>
                <a:spcPts val="375"/>
              </a:spcBef>
              <a:buNone/>
            </a:pPr>
            <a:endParaRPr lang="en-US" sz="1500" dirty="0"/>
          </a:p>
          <a:p>
            <a:pPr indent="0" marL="0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1200" dirty="0">
                <a:solidFill>
                  <a:srgbClr val="2020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Особи с полезными признаками имеют больше шансов выжить и оставить потомство, что приводит к закреплению этих признаков в популяции. </a:t>
            </a:r>
            <a:endParaRPr lang="en-US" sz="1500" dirty="0"/>
          </a:p>
          <a:p>
            <a:pPr indent="0" marL="0">
              <a:lnSpc>
                <a:spcPct val="92000"/>
              </a:lnSpc>
              <a:spcBef>
                <a:spcPts val="375"/>
              </a:spcBef>
              <a:buNone/>
            </a:pPr>
            <a:endParaRPr lang="en-US" sz="1500" dirty="0"/>
          </a:p>
          <a:p>
            <a:pPr indent="0" marL="0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1200" dirty="0">
                <a:solidFill>
                  <a:srgbClr val="2020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Именно изменчивость позволила живым организмам адаптироваться к самым разным условиям, от глубин океана до пустынь.</a:t>
            </a:r>
            <a:endParaRPr lang="en-US" sz="15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824686" y="0"/>
            <a:ext cx="3319314" cy="5148072"/>
          </a:xfrm>
          <a:prstGeom prst="rect">
            <a:avLst/>
          </a:prstGeom>
        </p:spPr>
      </p:pic>
      <p:pic>
        <p:nvPicPr>
          <p:cNvPr id="3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8072"/>
          </a:xfrm>
          <a:prstGeom prst="rect">
            <a:avLst/>
          </a:prstGeom>
        </p:spPr>
      </p:pic>
      <p:sp>
        <p:nvSpPr>
          <p:cNvPr id="4" name="Text 0"/>
          <p:cNvSpPr txBox="1"/>
          <p:nvPr/>
        </p:nvSpPr>
        <p:spPr>
          <a:xfrm>
            <a:off x="381665" y="231399"/>
            <a:ext cx="4572000" cy="862905"/>
          </a:xfrm>
          <a:prstGeom prst="rect">
            <a:avLst/>
          </a:prstGeom>
          <a:noFill/>
          <a:ln/>
        </p:spPr>
        <p:txBody>
          <a:bodyPr wrap="square" lIns="95250" tIns="95250" rIns="95250" bIns="95250" rtlCol="0" anchor="t">
            <a:spAutoFit/>
          </a:bodyPr>
          <a:lstStyle/>
          <a:p>
            <a:pPr algn="l" indent="0" marL="0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2250" dirty="0">
                <a:solidFill>
                  <a:srgbClr val="5F311B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Искусственный отбор и изменчивость </a:t>
            </a:r>
            <a:endParaRPr lang="en-US" sz="1500" dirty="0"/>
          </a:p>
        </p:txBody>
      </p:sp>
      <p:sp>
        <p:nvSpPr>
          <p:cNvPr id="5" name="Text 1"/>
          <p:cNvSpPr txBox="1"/>
          <p:nvPr/>
        </p:nvSpPr>
        <p:spPr>
          <a:xfrm>
            <a:off x="381665" y="1094304"/>
            <a:ext cx="4942664" cy="2790825"/>
          </a:xfrm>
          <a:prstGeom prst="rect">
            <a:avLst/>
          </a:prstGeom>
          <a:noFill/>
          <a:ln/>
        </p:spPr>
        <p:txBody>
          <a:bodyPr wrap="square" lIns="95250" tIns="95250" rIns="95250" bIns="95250" rtlCol="0" anchor="t">
            <a:spAutoFit/>
          </a:bodyPr>
          <a:lstStyle/>
          <a:p>
            <a:pPr indent="0" marL="0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1200" dirty="0">
                <a:solidFill>
                  <a:srgbClr val="2020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Человек активно использует изменчивость для создания новых пород животных и сортов растений, применяя методы искусственного отбора.</a:t>
            </a:r>
            <a:endParaRPr lang="en-US" sz="1500" dirty="0"/>
          </a:p>
          <a:p>
            <a:pPr indent="0" marL="0">
              <a:lnSpc>
                <a:spcPct val="92000"/>
              </a:lnSpc>
              <a:spcBef>
                <a:spcPts val="375"/>
              </a:spcBef>
              <a:buNone/>
            </a:pPr>
            <a:endParaRPr lang="en-US" sz="1500" dirty="0"/>
          </a:p>
          <a:p>
            <a:pPr indent="0" marL="0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1200" dirty="0">
                <a:solidFill>
                  <a:srgbClr val="2020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Например, путём многолетней селекции были выведены коровы с высокой продуктивностью молока или пшеница, устойчивая к засухе.</a:t>
            </a:r>
            <a:endParaRPr lang="en-US" sz="1500" dirty="0"/>
          </a:p>
          <a:p>
            <a:pPr indent="0" marL="0">
              <a:lnSpc>
                <a:spcPct val="92000"/>
              </a:lnSpc>
              <a:spcBef>
                <a:spcPts val="375"/>
              </a:spcBef>
              <a:buNone/>
            </a:pPr>
            <a:endParaRPr lang="en-US" sz="1500" dirty="0"/>
          </a:p>
          <a:p>
            <a:pPr indent="0" marL="0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1200" dirty="0">
                <a:solidFill>
                  <a:srgbClr val="2020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Эти достижения базируются на естественных механизмах изменчивости, но направлены на удовлетворение потребностей человека.</a:t>
            </a:r>
            <a:endParaRPr lang="en-US" sz="15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15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8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PptxGenJS</cp:lastModifiedBy>
  <cp:revision>1</cp:revision>
  <dcterms:created xsi:type="dcterms:W3CDTF">2025-07-18T18:22:12Z</dcterms:created>
  <dcterms:modified xsi:type="dcterms:W3CDTF">2025-07-18T18:22:12Z</dcterms:modified>
</cp:coreProperties>
</file>